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21"/>
  </p:notesMasterIdLst>
  <p:handoutMasterIdLst>
    <p:handoutMasterId r:id="rId22"/>
  </p:handoutMasterIdLst>
  <p:sldIdLst>
    <p:sldId id="794" r:id="rId5"/>
    <p:sldId id="798" r:id="rId6"/>
    <p:sldId id="800" r:id="rId7"/>
    <p:sldId id="799" r:id="rId8"/>
    <p:sldId id="801" r:id="rId9"/>
    <p:sldId id="795" r:id="rId10"/>
    <p:sldId id="796" r:id="rId11"/>
    <p:sldId id="797" r:id="rId12"/>
    <p:sldId id="303" r:id="rId13"/>
    <p:sldId id="787" r:id="rId14"/>
    <p:sldId id="788" r:id="rId15"/>
    <p:sldId id="786" r:id="rId16"/>
    <p:sldId id="793" r:id="rId17"/>
    <p:sldId id="789" r:id="rId18"/>
    <p:sldId id="790" r:id="rId19"/>
    <p:sldId id="791" r:id="rId20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62A14D"/>
    <a:srgbClr val="000000"/>
    <a:srgbClr val="C6D254"/>
    <a:srgbClr val="B1D254"/>
    <a:srgbClr val="72AF2F"/>
    <a:srgbClr val="5C88D0"/>
    <a:srgbClr val="2A6EA8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71C9E09-4544-45EF-BD7F-661BA9F7ED64}" v="2" dt="2023-01-23T13:29:01.718"/>
  </p1510:revLst>
</p1510:revInfo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294" autoAdjust="0"/>
    <p:restoredTop sz="94627" autoAdjust="0"/>
  </p:normalViewPr>
  <p:slideViewPr>
    <p:cSldViewPr snapToGrid="0">
      <p:cViewPr>
        <p:scale>
          <a:sx n="70" d="100"/>
          <a:sy n="70" d="100"/>
        </p:scale>
        <p:origin x="1112" y="-16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4" d="100"/>
          <a:sy n="54" d="100"/>
        </p:scale>
        <p:origin x="2530" y="5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commentAuthors" Target="commentAuthors.xml"/><Relationship Id="rId28" Type="http://schemas.microsoft.com/office/2015/10/relationships/revisionInfo" Target="revisionInfo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handoutMaster" Target="handoutMasters/handoutMaster1.xml"/><Relationship Id="rId27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1/23/2023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1/23/2023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2955904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10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419470603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11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24474227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12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96241137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13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6046391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14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419470603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15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24474227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16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96241137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08402551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3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38516885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4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40984021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5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1298899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6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97281456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7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1148887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8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1532169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9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WG2 Meeting #1</a:t>
            </a:r>
            <a:r>
              <a:rPr lang="hu-HU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54AH</a:t>
            </a:r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E</a:t>
            </a:r>
          </a:p>
          <a:p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E-Meeting, 1</a:t>
            </a:r>
            <a:r>
              <a:rPr lang="hu-HU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6</a:t>
            </a:r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-2</a:t>
            </a:r>
            <a:r>
              <a:rPr lang="hu-HU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0</a:t>
            </a:r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 </a:t>
            </a:r>
            <a:r>
              <a:rPr lang="hu-HU" sz="1200" b="1" kern="1200" dirty="0" err="1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January</a:t>
            </a:r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 202</a:t>
            </a:r>
            <a:r>
              <a:rPr lang="hu-HU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566042" y="334106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S2-2</a:t>
            </a:r>
            <a:r>
              <a:rPr lang="hu-HU" sz="1400" b="1" dirty="0">
                <a:effectLst/>
              </a:rPr>
              <a:t>3</a:t>
            </a:r>
            <a:r>
              <a:rPr lang="de-DE" sz="1400" b="1" dirty="0">
                <a:effectLst/>
              </a:rPr>
              <a:t>0</a:t>
            </a:r>
            <a:r>
              <a:rPr lang="hu-HU" sz="1400" b="1" dirty="0">
                <a:effectLst/>
              </a:rPr>
              <a:t>1361</a:t>
            </a:r>
            <a:endParaRPr lang="en-GB" altLang="en-US" sz="1400" b="1" dirty="0">
              <a:solidFill>
                <a:schemeClr val="bg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29777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WG2#15</a:t>
            </a:r>
            <a:r>
              <a:rPr lang="hu-HU" altLang="de-DE" sz="1200" dirty="0">
                <a:solidFill>
                  <a:schemeClr val="bg1"/>
                </a:solidFill>
              </a:rPr>
              <a:t>4AH</a:t>
            </a:r>
            <a:r>
              <a:rPr lang="en-GB" altLang="de-DE" sz="1200" dirty="0">
                <a:solidFill>
                  <a:schemeClr val="bg1"/>
                </a:solidFill>
              </a:rPr>
              <a:t>E</a:t>
            </a:r>
            <a:r>
              <a:rPr lang="en-GB" altLang="de-DE" sz="1200" baseline="0" dirty="0">
                <a:solidFill>
                  <a:schemeClr val="bg1"/>
                </a:solidFill>
              </a:rPr>
              <a:t> E-Meeting</a:t>
            </a:r>
            <a:r>
              <a:rPr lang="en-GB" altLang="de-DE" sz="1200" dirty="0">
                <a:solidFill>
                  <a:schemeClr val="bg1"/>
                </a:solidFill>
              </a:rPr>
              <a:t>,</a:t>
            </a:r>
            <a:r>
              <a:rPr lang="en-GB" altLang="de-DE" sz="1200" baseline="0" dirty="0">
                <a:solidFill>
                  <a:schemeClr val="bg1"/>
                </a:solidFill>
              </a:rPr>
              <a:t> </a:t>
            </a:r>
            <a:r>
              <a:rPr lang="hu-HU" altLang="de-DE" sz="1200" baseline="0" dirty="0" err="1">
                <a:solidFill>
                  <a:schemeClr val="bg1"/>
                </a:solidFill>
              </a:rPr>
              <a:t>January</a:t>
            </a:r>
            <a:r>
              <a:rPr lang="en-GB" altLang="de-DE" sz="1200" baseline="0" dirty="0">
                <a:solidFill>
                  <a:schemeClr val="bg1"/>
                </a:solidFill>
              </a:rPr>
              <a:t> </a:t>
            </a:r>
            <a:r>
              <a:rPr lang="hu-HU" altLang="de-DE" sz="1200" baseline="0" dirty="0">
                <a:solidFill>
                  <a:schemeClr val="bg1"/>
                </a:solidFill>
              </a:rPr>
              <a:t>16-20</a:t>
            </a:r>
            <a:r>
              <a:rPr lang="en-GB" altLang="de-DE" sz="1200" baseline="0" dirty="0">
                <a:solidFill>
                  <a:schemeClr val="bg1"/>
                </a:solidFill>
              </a:rPr>
              <a:t>, 202</a:t>
            </a:r>
            <a:r>
              <a:rPr lang="hu-HU" altLang="de-DE" sz="1200" baseline="0" dirty="0">
                <a:solidFill>
                  <a:schemeClr val="bg1"/>
                </a:solidFill>
              </a:rPr>
              <a:t>3</a:t>
            </a:r>
            <a:endParaRPr lang="en-GB" altLang="de-DE" sz="1200" dirty="0">
              <a:solidFill>
                <a:schemeClr val="bg1"/>
              </a:solidFill>
            </a:endParaRPr>
          </a:p>
          <a:p>
            <a:pPr>
              <a:defRPr/>
            </a:pPr>
            <a:endParaRPr lang="en-GB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2022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  <p:sldLayoutId id="2147483769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3.emf"/><Relationship Id="rId5" Type="http://schemas.openxmlformats.org/officeDocument/2006/relationships/package" Target="../embeddings/Microsoft_Excel_Worksheet.xlsx"/><Relationship Id="rId4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3.emf"/><Relationship Id="rId5" Type="http://schemas.openxmlformats.org/officeDocument/2006/relationships/package" Target="../embeddings/Microsoft_Excel_Worksheet1.xlsx"/><Relationship Id="rId4" Type="http://schemas.openxmlformats.org/officeDocument/2006/relationships/image" Target="../media/image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3.emf"/><Relationship Id="rId5" Type="http://schemas.openxmlformats.org/officeDocument/2006/relationships/package" Target="../embeddings/Microsoft_Excel_Worksheet.xlsx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3.emf"/><Relationship Id="rId5" Type="http://schemas.openxmlformats.org/officeDocument/2006/relationships/package" Target="../embeddings/Microsoft_Excel_Worksheet.xlsx"/><Relationship Id="rId4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922946" y="2239766"/>
            <a:ext cx="701909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36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en-GB" sz="3600" dirty="0"/>
              <a:t> </a:t>
            </a:r>
            <a:r>
              <a:rPr lang="en-US" altLang="de-DE" sz="3600" b="1" dirty="0"/>
              <a:t>FS_</a:t>
            </a:r>
            <a:r>
              <a:rPr lang="hu-HU" altLang="de-DE" sz="3600" b="1" dirty="0"/>
              <a:t>DetNet and DetNet </a:t>
            </a:r>
            <a:br>
              <a:rPr lang="hu-HU" altLang="de-DE" sz="3600" b="1" dirty="0"/>
            </a:br>
            <a:r>
              <a:rPr lang="en-US" altLang="de-DE" sz="3600" b="1" dirty="0"/>
              <a:t>Status </a:t>
            </a:r>
            <a:r>
              <a:rPr lang="en-GB" altLang="zh-CN" sz="3600" b="1" dirty="0"/>
              <a:t>Report</a:t>
            </a:r>
            <a:br>
              <a:rPr lang="hu-HU" altLang="zh-CN" sz="3600" b="1" dirty="0"/>
            </a:br>
            <a:r>
              <a:rPr lang="hu-HU" altLang="zh-CN" sz="3600" b="1" dirty="0" err="1"/>
              <a:t>from</a:t>
            </a:r>
            <a:r>
              <a:rPr lang="hu-HU" altLang="zh-CN" sz="3600" b="1" dirty="0"/>
              <a:t> SA2</a:t>
            </a:r>
            <a:r>
              <a:rPr lang="en-US" altLang="zh-CN" sz="3600" b="1" dirty="0"/>
              <a:t>#15</a:t>
            </a:r>
            <a:r>
              <a:rPr lang="hu-HU" altLang="zh-CN" sz="3600" b="1" dirty="0"/>
              <a:t>4AHE</a:t>
            </a:r>
            <a:endParaRPr lang="en-GB" sz="36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000" b="1" dirty="0"/>
            </a:br>
            <a:r>
              <a:rPr lang="hu-HU" altLang="en-US" sz="2000" b="1" dirty="0"/>
              <a:t>György Miklós</a:t>
            </a:r>
            <a:endParaRPr lang="en-GB" sz="1800" b="1" dirty="0">
              <a:latin typeface="Arial" charset="0"/>
            </a:endParaRPr>
          </a:p>
          <a:p>
            <a:pPr>
              <a:lnSpc>
                <a:spcPct val="80000"/>
              </a:lnSpc>
            </a:pPr>
            <a:r>
              <a:rPr lang="en-GB" sz="1800" b="1" dirty="0">
                <a:latin typeface="Arial" charset="0"/>
              </a:rPr>
              <a:t>Ericsson</a:t>
            </a:r>
          </a:p>
          <a:p>
            <a:pPr>
              <a:lnSpc>
                <a:spcPct val="80000"/>
              </a:lnSpc>
              <a:defRPr/>
            </a:pP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24043061"/>
      </p:ext>
    </p:extLst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7602740" cy="787400"/>
          </a:xfrm>
        </p:spPr>
        <p:txBody>
          <a:bodyPr/>
          <a:lstStyle/>
          <a:p>
            <a:r>
              <a:rPr lang="en-US" altLang="de-DE" sz="2800" b="1" dirty="0"/>
              <a:t>FS_</a:t>
            </a:r>
            <a:r>
              <a:rPr lang="hu-HU" altLang="de-DE" sz="2800" b="1" dirty="0"/>
              <a:t> </a:t>
            </a:r>
            <a:r>
              <a:rPr lang="hu-HU" altLang="de-DE" sz="2800" b="1" dirty="0" err="1"/>
              <a:t>DetNet</a:t>
            </a:r>
            <a:r>
              <a:rPr lang="hu-HU" altLang="de-DE" sz="2800" b="1" dirty="0"/>
              <a:t> </a:t>
            </a:r>
            <a:r>
              <a:rPr lang="en-US" altLang="de-DE" sz="2800" b="1" dirty="0"/>
              <a:t>status </a:t>
            </a:r>
            <a:r>
              <a:rPr lang="hu-HU" altLang="de-DE" sz="2800" b="1" dirty="0" err="1"/>
              <a:t>after</a:t>
            </a:r>
            <a:r>
              <a:rPr lang="en-US" altLang="de-DE" sz="2800" b="1" dirty="0"/>
              <a:t> SA2#151E (1/2)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462306"/>
            <a:ext cx="8554481" cy="3885739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/>
              <a:t>FS_</a:t>
            </a:r>
            <a:r>
              <a:rPr lang="hu-HU" altLang="de-DE" sz="1200" dirty="0" err="1"/>
              <a:t>DetNet</a:t>
            </a:r>
            <a:r>
              <a:rPr lang="hu-HU" altLang="de-DE" sz="1200" dirty="0"/>
              <a:t> </a:t>
            </a:r>
            <a:r>
              <a:rPr lang="de-DE" altLang="de-DE" sz="1200" dirty="0"/>
              <a:t> TR 23.700-</a:t>
            </a:r>
            <a:r>
              <a:rPr lang="hu-HU" altLang="de-DE" sz="1200" dirty="0"/>
              <a:t>46</a:t>
            </a:r>
            <a:r>
              <a:rPr lang="de-DE" altLang="de-DE" sz="1200" dirty="0"/>
              <a:t> v0.2.0 is available.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Total TUs requested for Study Phase in </a:t>
            </a:r>
            <a:r>
              <a:rPr lang="hu-HU" altLang="de-DE" sz="1200" dirty="0"/>
              <a:t>rel-18</a:t>
            </a:r>
            <a:r>
              <a:rPr lang="en-US" altLang="de-DE" sz="1200" dirty="0"/>
              <a:t> is 2. 0.75 TUs are used and </a:t>
            </a:r>
            <a:r>
              <a:rPr lang="hu-HU" altLang="de-DE" sz="1200" dirty="0"/>
              <a:t>1.</a:t>
            </a:r>
            <a:r>
              <a:rPr lang="en-US" altLang="de-DE" sz="1200" dirty="0"/>
              <a:t>2</a:t>
            </a:r>
            <a:r>
              <a:rPr lang="hu-HU" altLang="de-DE" sz="1200" dirty="0"/>
              <a:t>5</a:t>
            </a:r>
            <a:r>
              <a:rPr lang="en-US" altLang="de-DE" sz="1200" dirty="0"/>
              <a:t> TUs are remaining.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TR skeleton, scope, architecture assumptions, key issues are</a:t>
            </a:r>
            <a:r>
              <a:rPr lang="hu-HU" altLang="de-DE" sz="1200" dirty="0"/>
              <a:t> </a:t>
            </a:r>
            <a:r>
              <a:rPr lang="hu-HU" altLang="de-DE" sz="1200" dirty="0" err="1"/>
              <a:t>documented</a:t>
            </a:r>
            <a:r>
              <a:rPr lang="en-US" altLang="de-DE" sz="1200" dirty="0"/>
              <a:t>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Solutions are documented, some FFS items remain.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de-DE" sz="1200" dirty="0"/>
          </a:p>
        </p:txBody>
      </p:sp>
      <p:graphicFrame>
        <p:nvGraphicFramePr>
          <p:cNvPr id="5" name="Content Placeholder 8">
            <a:extLst>
              <a:ext uri="{FF2B5EF4-FFF2-40B4-BE49-F238E27FC236}">
                <a16:creationId xmlns:a16="http://schemas.microsoft.com/office/drawing/2014/main" id="{5071FF20-0011-4FEF-AB7D-19DC3A85FB8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627572495"/>
              </p:ext>
            </p:extLst>
          </p:nvPr>
        </p:nvGraphicFramePr>
        <p:xfrm>
          <a:off x="307180" y="1259353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6134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863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</a:t>
                      </a:r>
                      <a:r>
                        <a:rPr lang="hu-HU" sz="14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DetNet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Study on 5GS </a:t>
                      </a:r>
                      <a:r>
                        <a:rPr lang="en-US" sz="1400" b="1" i="0" u="none" strike="noStrike" dirty="0" err="1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DetNet</a:t>
                      </a:r>
                      <a:r>
                        <a:rPr lang="en-US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 interworking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hu-HU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0% -&gt; 70 %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March, 23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SP-211633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6549111"/>
      </p:ext>
    </p:extLst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902348" cy="787400"/>
          </a:xfrm>
        </p:spPr>
        <p:txBody>
          <a:bodyPr/>
          <a:lstStyle/>
          <a:p>
            <a:r>
              <a:rPr lang="en-US" altLang="de-DE" sz="2800" b="1" dirty="0"/>
              <a:t>FS_</a:t>
            </a:r>
            <a:r>
              <a:rPr lang="hu-HU" altLang="de-DE" sz="2800" b="1" dirty="0"/>
              <a:t> </a:t>
            </a:r>
            <a:r>
              <a:rPr lang="hu-HU" altLang="de-DE" sz="2800" b="1" dirty="0" err="1"/>
              <a:t>DetNet</a:t>
            </a:r>
            <a:r>
              <a:rPr lang="en-US" altLang="de-DE" sz="2800" b="1" dirty="0"/>
              <a:t> status </a:t>
            </a:r>
            <a:r>
              <a:rPr lang="hu-HU" altLang="de-DE" sz="2800" b="1" dirty="0" err="1"/>
              <a:t>after</a:t>
            </a:r>
            <a:r>
              <a:rPr lang="en-US" altLang="de-DE" sz="2800" b="1" dirty="0"/>
              <a:t> SA2#151E (2/2)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190213" y="995596"/>
            <a:ext cx="8554481" cy="5016674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4"/>
              </a:buBlip>
            </a:pPr>
            <a:r>
              <a:rPr lang="en-US" sz="1600" b="1" dirty="0"/>
              <a:t>RAN impacts and dependencies</a:t>
            </a:r>
            <a:r>
              <a:rPr lang="en-US" sz="1600" dirty="0"/>
              <a:t>:</a:t>
            </a:r>
            <a:endParaRPr lang="de-DE" sz="16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hu-HU" sz="1200" dirty="0" err="1"/>
              <a:t>None</a:t>
            </a:r>
            <a:endParaRPr lang="en-US" sz="1200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600" b="1" dirty="0"/>
              <a:t>Outstanding </a:t>
            </a:r>
            <a:r>
              <a:rPr lang="de-DE" sz="1600" b="1" dirty="0" err="1"/>
              <a:t>Issues</a:t>
            </a:r>
            <a:r>
              <a:rPr 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de-DE" sz="1200" dirty="0" err="1"/>
              <a:t>Whether</a:t>
            </a:r>
            <a:r>
              <a:rPr lang="de-DE" sz="1200" dirty="0"/>
              <a:t> to </a:t>
            </a:r>
            <a:r>
              <a:rPr lang="de-DE" sz="1200" dirty="0" err="1"/>
              <a:t>use</a:t>
            </a:r>
            <a:r>
              <a:rPr lang="de-DE" sz="1200" dirty="0"/>
              <a:t> NEF </a:t>
            </a:r>
            <a:r>
              <a:rPr lang="de-DE" sz="1200" dirty="0" err="1"/>
              <a:t>between</a:t>
            </a:r>
            <a:r>
              <a:rPr lang="de-DE" sz="1200" dirty="0"/>
              <a:t> </a:t>
            </a:r>
            <a:r>
              <a:rPr lang="de-DE" sz="1200" dirty="0" err="1"/>
              <a:t>the</a:t>
            </a:r>
            <a:r>
              <a:rPr lang="de-DE" sz="1200" dirty="0"/>
              <a:t> TSCTSF and </a:t>
            </a:r>
            <a:r>
              <a:rPr lang="de-DE" sz="1200" dirty="0" err="1"/>
              <a:t>DetNet</a:t>
            </a:r>
            <a:r>
              <a:rPr lang="de-DE" sz="1200" dirty="0"/>
              <a:t> </a:t>
            </a:r>
            <a:r>
              <a:rPr lang="de-DE" sz="1200" dirty="0" err="1"/>
              <a:t>controller</a:t>
            </a:r>
            <a:r>
              <a:rPr lang="de-DE" sz="1200" dirty="0"/>
              <a:t> and </a:t>
            </a:r>
            <a:r>
              <a:rPr lang="de-DE" sz="1200" dirty="0" err="1"/>
              <a:t>the</a:t>
            </a:r>
            <a:r>
              <a:rPr lang="de-DE" sz="1200" dirty="0"/>
              <a:t> </a:t>
            </a:r>
            <a:r>
              <a:rPr lang="de-DE" sz="1200" dirty="0" err="1"/>
              <a:t>protocols</a:t>
            </a:r>
            <a:r>
              <a:rPr lang="de-DE" sz="1200" dirty="0"/>
              <a:t> </a:t>
            </a:r>
            <a:r>
              <a:rPr lang="de-DE" sz="1200" dirty="0" err="1"/>
              <a:t>used</a:t>
            </a:r>
            <a:r>
              <a:rPr lang="de-DE" sz="1200" dirty="0"/>
              <a:t> </a:t>
            </a:r>
            <a:r>
              <a:rPr lang="de-DE" sz="1200" dirty="0" err="1"/>
              <a:t>by</a:t>
            </a:r>
            <a:r>
              <a:rPr lang="de-DE" sz="1200" dirty="0"/>
              <a:t> NEF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de-DE" sz="1200" dirty="0"/>
              <a:t>Protocol </a:t>
            </a:r>
            <a:r>
              <a:rPr lang="de-DE" sz="1200" dirty="0" err="1"/>
              <a:t>used</a:t>
            </a:r>
            <a:r>
              <a:rPr lang="de-DE" sz="1200" dirty="0"/>
              <a:t> </a:t>
            </a:r>
            <a:r>
              <a:rPr lang="de-DE" sz="1200" dirty="0" err="1"/>
              <a:t>between</a:t>
            </a:r>
            <a:r>
              <a:rPr lang="de-DE" sz="1200" dirty="0"/>
              <a:t> TSCTSF and </a:t>
            </a:r>
            <a:r>
              <a:rPr lang="de-DE" sz="1200" dirty="0" err="1"/>
              <a:t>DetNet</a:t>
            </a:r>
            <a:r>
              <a:rPr lang="de-DE" sz="1200" dirty="0"/>
              <a:t> </a:t>
            </a:r>
            <a:r>
              <a:rPr lang="de-DE" sz="1200" dirty="0" err="1"/>
              <a:t>controller</a:t>
            </a:r>
            <a:endParaRPr lang="de-DE" sz="12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de-DE" sz="1200" dirty="0"/>
              <a:t>Derivation </a:t>
            </a:r>
            <a:r>
              <a:rPr lang="de-DE" sz="1200" dirty="0" err="1"/>
              <a:t>of</a:t>
            </a:r>
            <a:r>
              <a:rPr lang="de-DE" sz="1200" dirty="0"/>
              <a:t> 5GS </a:t>
            </a:r>
            <a:r>
              <a:rPr lang="de-DE" sz="1200" dirty="0" err="1"/>
              <a:t>traffic</a:t>
            </a:r>
            <a:r>
              <a:rPr lang="de-DE" sz="1200" dirty="0"/>
              <a:t> </a:t>
            </a:r>
            <a:r>
              <a:rPr lang="de-DE" sz="1200" dirty="0" err="1"/>
              <a:t>requirements</a:t>
            </a:r>
            <a:r>
              <a:rPr lang="de-DE" sz="1200" dirty="0"/>
              <a:t> </a:t>
            </a:r>
            <a:r>
              <a:rPr lang="de-DE" sz="1200" dirty="0" err="1"/>
              <a:t>from</a:t>
            </a:r>
            <a:r>
              <a:rPr lang="de-DE" sz="1200" dirty="0"/>
              <a:t> e2e </a:t>
            </a:r>
            <a:r>
              <a:rPr lang="de-DE" sz="1200" dirty="0" err="1"/>
              <a:t>requirements</a:t>
            </a:r>
            <a:r>
              <a:rPr lang="de-DE" sz="1200" dirty="0"/>
              <a:t> </a:t>
            </a:r>
            <a:r>
              <a:rPr lang="de-DE" sz="1200" dirty="0" err="1"/>
              <a:t>provided</a:t>
            </a:r>
            <a:r>
              <a:rPr lang="de-DE" sz="1200" dirty="0"/>
              <a:t> </a:t>
            </a:r>
            <a:r>
              <a:rPr lang="de-DE" sz="1200" dirty="0" err="1"/>
              <a:t>by</a:t>
            </a:r>
            <a:r>
              <a:rPr lang="de-DE" sz="1200" dirty="0"/>
              <a:t> CPF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de-DE" sz="1200" dirty="0" err="1"/>
              <a:t>What</a:t>
            </a:r>
            <a:r>
              <a:rPr lang="de-DE" sz="1200" dirty="0"/>
              <a:t> </a:t>
            </a:r>
            <a:r>
              <a:rPr lang="de-DE" sz="1200" dirty="0" err="1"/>
              <a:t>information</a:t>
            </a:r>
            <a:r>
              <a:rPr lang="de-DE" sz="1200" dirty="0"/>
              <a:t> </a:t>
            </a:r>
            <a:r>
              <a:rPr lang="de-DE" sz="1200" dirty="0" err="1"/>
              <a:t>is</a:t>
            </a:r>
            <a:r>
              <a:rPr lang="de-DE" sz="1200" dirty="0"/>
              <a:t> </a:t>
            </a:r>
            <a:r>
              <a:rPr lang="de-DE" sz="1200" dirty="0" err="1"/>
              <a:t>exposed</a:t>
            </a:r>
            <a:r>
              <a:rPr lang="de-DE" sz="1200" dirty="0"/>
              <a:t> to CPF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600" b="1" dirty="0"/>
              <a:t>Focus for the August Meeting (SA2#152e)</a:t>
            </a:r>
            <a:r>
              <a:rPr 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dirty="0"/>
              <a:t>As per work plan, there should be no new solution for </a:t>
            </a:r>
            <a:r>
              <a:rPr lang="en-US" sz="1200"/>
              <a:t>August meeting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/>
              <a:t>Resolve </a:t>
            </a:r>
            <a:r>
              <a:rPr lang="en-US" sz="1200" dirty="0"/>
              <a:t>FFS items for the existing solutions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dirty="0"/>
              <a:t>Evaluate and conclude on the key points of the solution to progress to normative phase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dirty="0"/>
              <a:t>WID proposal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dirty="0"/>
              <a:t>Offline coordination needed before SA2#152e to be able to conclude within the study TU limit</a:t>
            </a:r>
            <a:endParaRPr lang="de-DE" sz="12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de-DE" altLang="de-DE" sz="12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600" b="1" dirty="0"/>
              <a:t>Overall Plan</a:t>
            </a:r>
            <a:r>
              <a:rPr lang="en-US" altLang="zh-CN" sz="16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SA2#149-E </a:t>
            </a:r>
            <a:r>
              <a:rPr lang="hu-HU" altLang="zh-CN" sz="1200" dirty="0" err="1"/>
              <a:t>Feb</a:t>
            </a:r>
            <a:r>
              <a:rPr lang="hu-HU" altLang="zh-CN" sz="1200" dirty="0"/>
              <a:t> </a:t>
            </a:r>
            <a:r>
              <a:rPr lang="en-US" altLang="zh-CN" sz="1200" dirty="0"/>
              <a:t>(0.25 TU): TR Skeleton, Scope, Architecture Assumptions, Key Issues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SA2#151-E</a:t>
            </a:r>
            <a:r>
              <a:rPr lang="hu-HU" altLang="zh-CN" sz="1200" dirty="0"/>
              <a:t> May</a:t>
            </a:r>
            <a:r>
              <a:rPr lang="en-US" altLang="zh-CN" sz="1200" dirty="0"/>
              <a:t> (0.5 TU): Solution inputs with impact, TR sent for information at SA#96. 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SA2#152-E (0.25 TU): Overall evaluation and conclusion, normative WID, TR  to be sent for approval at SA#97.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SA2#154AH (0.5 TU): Normative work.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SA2#155 (0.5 TU): Normative work. 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200" dirty="0"/>
          </a:p>
          <a:p>
            <a:pPr marL="285750" lvl="1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12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506BE77A-240F-4056-8A43-E031ACA541B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40498138"/>
              </p:ext>
            </p:extLst>
          </p:nvPr>
        </p:nvGraphicFramePr>
        <p:xfrm>
          <a:off x="190213" y="5016346"/>
          <a:ext cx="8774399" cy="50699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9" name="Worksheet" r:id="rId5" imgW="9366139" imgH="558888" progId="Excel.Sheet.12">
                  <p:embed/>
                </p:oleObj>
              </mc:Choice>
              <mc:Fallback>
                <p:oleObj name="Worksheet" r:id="rId5" imgW="9366139" imgH="558888" progId="Excel.Sheet.12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506BE77A-240F-4056-8A43-E031ACA541B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90213" y="5016346"/>
                        <a:ext cx="8774399" cy="50699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422372147"/>
      </p:ext>
    </p:extLst>
  </p:cSld>
  <p:clrMapOvr>
    <a:masterClrMapping/>
  </p:clrMapOvr>
  <p:transition spd="slow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FS_</a:t>
            </a:r>
            <a:r>
              <a:rPr lang="hu-HU" altLang="de-DE" sz="2800" b="1" dirty="0"/>
              <a:t> </a:t>
            </a:r>
            <a:r>
              <a:rPr lang="hu-HU" altLang="de-DE" sz="2800" b="1" dirty="0" err="1"/>
              <a:t>DetNet</a:t>
            </a:r>
            <a:r>
              <a:rPr lang="en-US" altLang="de-DE" sz="2800" b="1" dirty="0"/>
              <a:t> Status at SA#96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3874574833"/>
              </p:ext>
            </p:extLst>
          </p:nvPr>
        </p:nvGraphicFramePr>
        <p:xfrm>
          <a:off x="0" y="1324459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6134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863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FS_DetNet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Study on 5GS </a:t>
                      </a:r>
                      <a:r>
                        <a:rPr lang="en-US" sz="1400" b="1" i="0" u="none" strike="noStrike" dirty="0" err="1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DetNet</a:t>
                      </a:r>
                      <a:r>
                        <a:rPr lang="en-US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 interworking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10% -&gt; 70 %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March, 23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SP-211633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5" y="2462307"/>
            <a:ext cx="7587892" cy="2721943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dirty="0"/>
              <a:t>Progress since SA#95e: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de-DE" sz="1200" dirty="0"/>
              <a:t>Solutions are documented for the 2 Key Issues as follows:</a:t>
            </a:r>
          </a:p>
          <a:p>
            <a:pPr lvl="2">
              <a:spcBef>
                <a:spcPts val="0"/>
              </a:spcBef>
              <a:spcAft>
                <a:spcPts val="600"/>
              </a:spcAft>
            </a:pPr>
            <a:r>
              <a:rPr lang="en-US" altLang="de-DE" sz="1100" dirty="0"/>
              <a:t>8 solutions have been approved to be included in the TR: S2-2204762, S2-2204763, S2-2204764, S2-2204765, S2-2204766, S2-2204767, S2-2204768, S2-2204769. </a:t>
            </a:r>
          </a:p>
          <a:p>
            <a:pPr lvl="2">
              <a:spcBef>
                <a:spcPts val="0"/>
              </a:spcBef>
              <a:spcAft>
                <a:spcPts val="600"/>
              </a:spcAft>
            </a:pPr>
            <a:r>
              <a:rPr lang="en-US" altLang="de-DE" sz="1100" dirty="0"/>
              <a:t>One solution was merged, one solution was withdrawn.</a:t>
            </a:r>
          </a:p>
          <a:p>
            <a:pPr marL="742950" marR="0" lvl="1" indent="-28575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de-DE" altLang="de-DE" sz="12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rPr>
              <a:t>FS_</a:t>
            </a:r>
            <a:r>
              <a:rPr kumimoji="0" lang="hu-HU" altLang="de-DE" sz="12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rPr>
              <a:t>DetNet </a:t>
            </a:r>
            <a:r>
              <a:rPr kumimoji="0" lang="de-DE" altLang="de-DE" sz="12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rPr>
              <a:t> TR 23.700-</a:t>
            </a:r>
            <a:r>
              <a:rPr kumimoji="0" lang="hu-HU" altLang="de-DE" sz="12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rPr>
              <a:t>46</a:t>
            </a:r>
            <a:r>
              <a:rPr kumimoji="0" lang="de-DE" altLang="de-DE" sz="12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rPr>
              <a:t> v0.2.0 is available.</a:t>
            </a:r>
            <a:endParaRPr lang="en-US" altLang="de-DE" sz="12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sz="1600" dirty="0">
                <a:ea typeface="+mn-ea"/>
                <a:cs typeface="+mn-cs"/>
              </a:rPr>
              <a:t>RAN impacts and dependencies:</a:t>
            </a:r>
            <a:endParaRPr lang="de-DE" sz="160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200" dirty="0"/>
              <a:t>None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60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kern="0" dirty="0"/>
              <a:t>Continue the study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dirty="0"/>
              <a:t>Offline coordination needed before SA2#152e to be able to conclude within the study TU limit</a:t>
            </a:r>
            <a:endParaRPr lang="en-US" sz="12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sz="1200" dirty="0"/>
          </a:p>
          <a:p>
            <a:pPr lvl="1">
              <a:spcBef>
                <a:spcPts val="0"/>
              </a:spcBef>
              <a:spcAft>
                <a:spcPts val="600"/>
              </a:spcAft>
            </a:pPr>
            <a:endParaRPr lang="en-US" altLang="zh-CN" sz="1200" dirty="0"/>
          </a:p>
        </p:txBody>
      </p:sp>
    </p:spTree>
    <p:extLst>
      <p:ext uri="{BB962C8B-B14F-4D97-AF65-F5344CB8AC3E}">
        <p14:creationId xmlns:p14="http://schemas.microsoft.com/office/powerpoint/2010/main" val="2754923581"/>
      </p:ext>
    </p:extLst>
  </p:cSld>
  <p:clrMapOvr>
    <a:masterClrMapping/>
  </p:clrMapOvr>
  <p:transition spd="slow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922946" y="2239766"/>
            <a:ext cx="701909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36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en-GB" sz="3600" dirty="0"/>
              <a:t> </a:t>
            </a:r>
            <a:r>
              <a:rPr lang="en-US" altLang="de-DE" sz="3600" b="1" dirty="0"/>
              <a:t>FS_</a:t>
            </a:r>
            <a:r>
              <a:rPr lang="hu-HU" altLang="de-DE" sz="3600" b="1" dirty="0" err="1"/>
              <a:t>DetNet</a:t>
            </a:r>
            <a:r>
              <a:rPr lang="hu-HU" altLang="de-DE" sz="3600" b="1" dirty="0"/>
              <a:t> </a:t>
            </a:r>
            <a:r>
              <a:rPr lang="en-US" altLang="de-DE" sz="3600" b="1" dirty="0"/>
              <a:t>Status </a:t>
            </a:r>
            <a:r>
              <a:rPr lang="en-GB" altLang="zh-CN" sz="3600" b="1" dirty="0"/>
              <a:t>Report</a:t>
            </a:r>
            <a:br>
              <a:rPr lang="en-GB" altLang="zh-CN" sz="3600" b="1" dirty="0"/>
            </a:br>
            <a:r>
              <a:rPr lang="en-GB" altLang="zh-CN" sz="3600" b="1" dirty="0"/>
              <a:t>from SA2#149</a:t>
            </a:r>
            <a:endParaRPr lang="en-GB" sz="36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000" b="1" dirty="0"/>
            </a:br>
            <a:r>
              <a:rPr lang="hu-HU" altLang="en-US" sz="2000" b="1" dirty="0"/>
              <a:t>György Miklós</a:t>
            </a:r>
            <a:endParaRPr lang="en-GB" sz="1800" b="1" dirty="0">
              <a:latin typeface="Arial" charset="0"/>
            </a:endParaRPr>
          </a:p>
          <a:p>
            <a:pPr>
              <a:lnSpc>
                <a:spcPct val="80000"/>
              </a:lnSpc>
            </a:pPr>
            <a:r>
              <a:rPr lang="en-GB" sz="1800" b="1" dirty="0">
                <a:latin typeface="Arial" charset="0"/>
              </a:rPr>
              <a:t>Ericsson</a:t>
            </a:r>
          </a:p>
          <a:p>
            <a:pPr>
              <a:lnSpc>
                <a:spcPct val="80000"/>
              </a:lnSpc>
              <a:defRPr/>
            </a:pP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12578813"/>
      </p:ext>
    </p:extLst>
  </p:cSld>
  <p:clrMapOvr>
    <a:masterClrMapping/>
  </p:clrMapOvr>
  <p:transition spd="slow">
    <p:fad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7602740" cy="787400"/>
          </a:xfrm>
        </p:spPr>
        <p:txBody>
          <a:bodyPr/>
          <a:lstStyle/>
          <a:p>
            <a:r>
              <a:rPr lang="en-US" altLang="de-DE" sz="2800" b="1" dirty="0"/>
              <a:t>FS_</a:t>
            </a:r>
            <a:r>
              <a:rPr lang="hu-HU" altLang="de-DE" sz="2800" b="1" dirty="0"/>
              <a:t> </a:t>
            </a:r>
            <a:r>
              <a:rPr lang="hu-HU" altLang="de-DE" sz="2800" b="1" dirty="0" err="1"/>
              <a:t>DetNet</a:t>
            </a:r>
            <a:r>
              <a:rPr lang="hu-HU" altLang="de-DE" sz="2800" b="1" dirty="0"/>
              <a:t> </a:t>
            </a:r>
            <a:r>
              <a:rPr lang="en-US" altLang="de-DE" sz="2800" b="1" dirty="0"/>
              <a:t>status after SA2#149E (1/2)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462306"/>
            <a:ext cx="8554481" cy="3885739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/>
              <a:t>FS_</a:t>
            </a:r>
            <a:r>
              <a:rPr lang="hu-HU" altLang="de-DE" sz="1200" dirty="0" err="1"/>
              <a:t>DetNet</a:t>
            </a:r>
            <a:r>
              <a:rPr lang="hu-HU" altLang="de-DE" sz="1200" dirty="0"/>
              <a:t> </a:t>
            </a:r>
            <a:r>
              <a:rPr lang="de-DE" altLang="de-DE" sz="1200" dirty="0"/>
              <a:t> TR 23.700-</a:t>
            </a:r>
            <a:r>
              <a:rPr lang="hu-HU" altLang="de-DE" sz="1200" dirty="0"/>
              <a:t>46</a:t>
            </a:r>
            <a:r>
              <a:rPr lang="de-DE" altLang="de-DE" sz="1200" dirty="0"/>
              <a:t> v0.1.0 </a:t>
            </a:r>
            <a:r>
              <a:rPr lang="de-DE" altLang="de-DE" sz="1200" dirty="0" err="1"/>
              <a:t>is</a:t>
            </a:r>
            <a:r>
              <a:rPr lang="de-DE" altLang="de-DE" sz="1200" dirty="0"/>
              <a:t> </a:t>
            </a:r>
            <a:r>
              <a:rPr lang="de-DE" altLang="de-DE" sz="1200" dirty="0" err="1"/>
              <a:t>available</a:t>
            </a:r>
            <a:r>
              <a:rPr lang="de-DE" altLang="de-DE" sz="1200" dirty="0"/>
              <a:t>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Total TUs requested for Study Phase in </a:t>
            </a:r>
            <a:r>
              <a:rPr lang="hu-HU" altLang="de-DE" sz="1200" dirty="0"/>
              <a:t>rel-18</a:t>
            </a:r>
            <a:r>
              <a:rPr lang="en-US" altLang="de-DE" sz="1200" dirty="0"/>
              <a:t> is 2. 0.</a:t>
            </a:r>
            <a:r>
              <a:rPr lang="hu-HU" altLang="de-DE" sz="1200" dirty="0"/>
              <a:t>2</a:t>
            </a:r>
            <a:r>
              <a:rPr lang="en-US" altLang="de-DE" sz="1200" dirty="0"/>
              <a:t>5 TUs is used and </a:t>
            </a:r>
            <a:r>
              <a:rPr lang="hu-HU" altLang="de-DE" sz="1200" dirty="0"/>
              <a:t>1.75</a:t>
            </a:r>
            <a:r>
              <a:rPr lang="en-US" altLang="de-DE" sz="1200" dirty="0"/>
              <a:t> TUs are remaining.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TR skeleton, scope, architecture assumptions, key issues are</a:t>
            </a:r>
            <a:r>
              <a:rPr lang="hu-HU" altLang="de-DE" sz="1200" dirty="0"/>
              <a:t> </a:t>
            </a:r>
            <a:r>
              <a:rPr lang="hu-HU" altLang="de-DE" sz="1200" dirty="0" err="1"/>
              <a:t>documented</a:t>
            </a:r>
            <a:r>
              <a:rPr lang="en-US" altLang="de-DE" sz="1200" dirty="0"/>
              <a:t>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de-DE" sz="1200" dirty="0"/>
          </a:p>
        </p:txBody>
      </p:sp>
      <p:graphicFrame>
        <p:nvGraphicFramePr>
          <p:cNvPr id="5" name="Content Placeholder 8">
            <a:extLst>
              <a:ext uri="{FF2B5EF4-FFF2-40B4-BE49-F238E27FC236}">
                <a16:creationId xmlns:a16="http://schemas.microsoft.com/office/drawing/2014/main" id="{5071FF20-0011-4FEF-AB7D-19DC3A85FB83}"/>
              </a:ext>
            </a:extLst>
          </p:cNvPr>
          <p:cNvGraphicFramePr>
            <a:graphicFrameLocks/>
          </p:cNvGraphicFramePr>
          <p:nvPr/>
        </p:nvGraphicFramePr>
        <p:xfrm>
          <a:off x="307180" y="1259353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6134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863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</a:t>
                      </a:r>
                      <a:r>
                        <a:rPr lang="hu-HU" sz="14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DetNet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Study on 5GS </a:t>
                      </a:r>
                      <a:r>
                        <a:rPr lang="en-US" sz="1400" b="1" i="0" u="none" strike="noStrike" dirty="0" err="1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DetNet</a:t>
                      </a:r>
                      <a:r>
                        <a:rPr lang="en-US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 interworking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0% -&gt; 10 %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March, 22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SP-211633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66959113"/>
      </p:ext>
    </p:extLst>
  </p:cSld>
  <p:clrMapOvr>
    <a:masterClrMapping/>
  </p:clrMapOvr>
  <p:transition spd="slow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902348" cy="787400"/>
          </a:xfrm>
        </p:spPr>
        <p:txBody>
          <a:bodyPr/>
          <a:lstStyle/>
          <a:p>
            <a:r>
              <a:rPr lang="en-US" altLang="de-DE" sz="2800" b="1" dirty="0"/>
              <a:t>FS_</a:t>
            </a:r>
            <a:r>
              <a:rPr lang="hu-HU" altLang="de-DE" sz="2800" b="1" dirty="0"/>
              <a:t> </a:t>
            </a:r>
            <a:r>
              <a:rPr lang="hu-HU" altLang="de-DE" sz="2800" b="1" dirty="0" err="1"/>
              <a:t>DetNet</a:t>
            </a:r>
            <a:r>
              <a:rPr lang="en-US" altLang="de-DE" sz="2800" b="1" dirty="0"/>
              <a:t> status after SA2#149E (2/2)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399306" y="1238967"/>
            <a:ext cx="8554481" cy="5016674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4"/>
              </a:buBlip>
            </a:pPr>
            <a:r>
              <a:rPr lang="en-US" sz="1600" b="1" dirty="0"/>
              <a:t>RAN impacts and dependencies</a:t>
            </a:r>
            <a:r>
              <a:rPr lang="en-US" sz="1600" dirty="0"/>
              <a:t>:</a:t>
            </a:r>
            <a:endParaRPr lang="de-DE" sz="16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hu-HU" sz="1200" dirty="0" err="1"/>
              <a:t>None</a:t>
            </a:r>
            <a:endParaRPr lang="en-US" sz="1200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600" b="1" dirty="0"/>
              <a:t>Contentious Issue</a:t>
            </a:r>
            <a:r>
              <a:rPr 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de-DE" sz="1200" dirty="0"/>
              <a:t>Use </a:t>
            </a:r>
            <a:r>
              <a:rPr lang="de-DE" sz="1200" dirty="0" err="1"/>
              <a:t>of</a:t>
            </a:r>
            <a:r>
              <a:rPr lang="de-DE" sz="1200" dirty="0"/>
              <a:t> NEF </a:t>
            </a:r>
            <a:r>
              <a:rPr lang="de-DE" sz="1200" dirty="0" err="1"/>
              <a:t>between</a:t>
            </a:r>
            <a:r>
              <a:rPr lang="de-DE" sz="1200" dirty="0"/>
              <a:t> </a:t>
            </a:r>
            <a:r>
              <a:rPr lang="de-DE" sz="1200" dirty="0" err="1"/>
              <a:t>the</a:t>
            </a:r>
            <a:r>
              <a:rPr lang="de-DE" sz="1200" dirty="0"/>
              <a:t> TSCTSF and </a:t>
            </a:r>
            <a:r>
              <a:rPr lang="de-DE" sz="1200" dirty="0" err="1"/>
              <a:t>DetNet</a:t>
            </a:r>
            <a:r>
              <a:rPr lang="de-DE" sz="1200" dirty="0"/>
              <a:t> </a:t>
            </a:r>
            <a:r>
              <a:rPr lang="de-DE" sz="1200" dirty="0" err="1"/>
              <a:t>controller</a:t>
            </a:r>
            <a:endParaRPr lang="de-DE" sz="12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de-DE" sz="1200" dirty="0"/>
              <a:t>Protocol </a:t>
            </a:r>
            <a:r>
              <a:rPr lang="de-DE" sz="1200" dirty="0" err="1"/>
              <a:t>used</a:t>
            </a:r>
            <a:r>
              <a:rPr lang="de-DE" sz="1200" dirty="0"/>
              <a:t> </a:t>
            </a:r>
            <a:r>
              <a:rPr lang="de-DE" sz="1200" dirty="0" err="1"/>
              <a:t>between</a:t>
            </a:r>
            <a:r>
              <a:rPr lang="de-DE" sz="1200" dirty="0"/>
              <a:t> TSCTSF and </a:t>
            </a:r>
            <a:r>
              <a:rPr lang="de-DE" sz="1200" dirty="0" err="1"/>
              <a:t>DetNet</a:t>
            </a:r>
            <a:r>
              <a:rPr lang="de-DE" sz="1200" dirty="0"/>
              <a:t> </a:t>
            </a:r>
            <a:r>
              <a:rPr lang="de-DE" sz="1200" dirty="0" err="1"/>
              <a:t>controller</a:t>
            </a:r>
            <a:endParaRPr lang="de-DE" sz="12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hu-HU" sz="1600" b="1" dirty="0"/>
              <a:t>No </a:t>
            </a:r>
            <a:r>
              <a:rPr lang="hu-HU" sz="1600" b="1" dirty="0" err="1"/>
              <a:t>time</a:t>
            </a:r>
            <a:r>
              <a:rPr lang="hu-HU" sz="1600" b="1" dirty="0"/>
              <a:t> </a:t>
            </a:r>
            <a:r>
              <a:rPr lang="hu-HU" sz="1600" b="1" dirty="0" err="1"/>
              <a:t>allocated</a:t>
            </a:r>
            <a:r>
              <a:rPr lang="hu-HU" sz="1600" b="1" dirty="0"/>
              <a:t> </a:t>
            </a:r>
            <a:r>
              <a:rPr lang="hu-HU" sz="1600" b="1" dirty="0" err="1"/>
              <a:t>for</a:t>
            </a:r>
            <a:r>
              <a:rPr lang="hu-HU" sz="1600" b="1" dirty="0"/>
              <a:t> </a:t>
            </a:r>
            <a:r>
              <a:rPr lang="hu-HU" sz="1600" b="1" dirty="0" err="1"/>
              <a:t>next</a:t>
            </a:r>
            <a:r>
              <a:rPr lang="hu-HU" sz="1600" b="1" dirty="0"/>
              <a:t> meeting </a:t>
            </a:r>
            <a:r>
              <a:rPr lang="en-US" sz="1600" b="1" dirty="0"/>
              <a:t>(</a:t>
            </a:r>
            <a:r>
              <a:rPr lang="de-DE" sz="1600" b="1" dirty="0">
                <a:highlight>
                  <a:srgbClr val="FFFF00"/>
                </a:highlight>
              </a:rPr>
              <a:t>SA2#15</a:t>
            </a:r>
            <a:r>
              <a:rPr lang="en-US" sz="1600" b="1" dirty="0">
                <a:highlight>
                  <a:srgbClr val="FFFF00"/>
                </a:highlight>
              </a:rPr>
              <a:t>0</a:t>
            </a:r>
            <a:r>
              <a:rPr lang="en-US" sz="1600" b="1" dirty="0"/>
              <a:t>)</a:t>
            </a:r>
            <a:endParaRPr lang="hu-HU" sz="1600" b="1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600" b="1" dirty="0"/>
              <a:t>Focus for </a:t>
            </a:r>
            <a:r>
              <a:rPr lang="de-DE" sz="1600" b="1" dirty="0" err="1"/>
              <a:t>the</a:t>
            </a:r>
            <a:r>
              <a:rPr lang="de-DE" sz="1600" b="1" dirty="0"/>
              <a:t> May Meeting (</a:t>
            </a:r>
            <a:r>
              <a:rPr lang="de-DE" sz="1600" b="1" dirty="0">
                <a:highlight>
                  <a:srgbClr val="FFFF00"/>
                </a:highlight>
              </a:rPr>
              <a:t>SA2#151</a:t>
            </a:r>
            <a:r>
              <a:rPr lang="de-DE" sz="1600" b="1" dirty="0"/>
              <a:t>)</a:t>
            </a:r>
            <a:r>
              <a:rPr 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dirty="0"/>
              <a:t>Resolve contentious issues (see above)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hu-HU" sz="1200" dirty="0"/>
              <a:t>Add </a:t>
            </a:r>
            <a:r>
              <a:rPr lang="hu-HU" sz="1200" dirty="0" err="1"/>
              <a:t>solutions</a:t>
            </a:r>
            <a:r>
              <a:rPr lang="hu-HU" sz="1200" dirty="0"/>
              <a:t> </a:t>
            </a:r>
            <a:r>
              <a:rPr lang="hu-HU" sz="1200" dirty="0" err="1"/>
              <a:t>with</a:t>
            </a:r>
            <a:r>
              <a:rPr lang="hu-HU" sz="1200" dirty="0"/>
              <a:t> </a:t>
            </a:r>
            <a:r>
              <a:rPr lang="hu-HU" sz="1200" dirty="0" err="1"/>
              <a:t>description</a:t>
            </a:r>
            <a:r>
              <a:rPr lang="hu-HU" sz="1200" dirty="0"/>
              <a:t> </a:t>
            </a:r>
            <a:r>
              <a:rPr lang="hu-HU" sz="1200" dirty="0" err="1"/>
              <a:t>for</a:t>
            </a:r>
            <a:r>
              <a:rPr lang="hu-HU" sz="1200" dirty="0"/>
              <a:t> </a:t>
            </a:r>
            <a:r>
              <a:rPr lang="hu-HU" sz="1200" dirty="0" err="1"/>
              <a:t>all</a:t>
            </a:r>
            <a:r>
              <a:rPr lang="hu-HU" sz="1200" dirty="0"/>
              <a:t> </a:t>
            </a:r>
            <a:r>
              <a:rPr lang="hu-HU" sz="1200" dirty="0" err="1"/>
              <a:t>key</a:t>
            </a:r>
            <a:r>
              <a:rPr lang="hu-HU" sz="1200" dirty="0"/>
              <a:t> </a:t>
            </a:r>
            <a:r>
              <a:rPr lang="hu-HU" sz="1200" dirty="0" err="1"/>
              <a:t>issues</a:t>
            </a:r>
            <a:endParaRPr lang="en-US" sz="12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dirty="0"/>
              <a:t>Start initial evaluation</a:t>
            </a:r>
            <a:r>
              <a:rPr lang="hu-HU" sz="1200" dirty="0"/>
              <a:t> </a:t>
            </a:r>
            <a:r>
              <a:rPr lang="hu-HU" sz="1200" dirty="0" err="1"/>
              <a:t>on</a:t>
            </a:r>
            <a:r>
              <a:rPr lang="hu-HU" sz="1200" dirty="0"/>
              <a:t> a per </a:t>
            </a:r>
            <a:r>
              <a:rPr lang="hu-HU" sz="1200" dirty="0" err="1"/>
              <a:t>solution</a:t>
            </a:r>
            <a:r>
              <a:rPr lang="hu-HU" sz="1200" dirty="0"/>
              <a:t> </a:t>
            </a:r>
            <a:r>
              <a:rPr lang="hu-HU" sz="1200" dirty="0" err="1"/>
              <a:t>basis</a:t>
            </a:r>
            <a:r>
              <a:rPr lang="hu-HU" sz="1200" dirty="0"/>
              <a:t>.</a:t>
            </a:r>
            <a:endParaRPr lang="de-DE" sz="12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de-DE" altLang="de-DE" sz="12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600" b="1" dirty="0"/>
              <a:t>Overall Plan</a:t>
            </a:r>
            <a:r>
              <a:rPr lang="en-US" altLang="zh-CN" sz="16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SA2#149-E </a:t>
            </a:r>
            <a:r>
              <a:rPr lang="hu-HU" altLang="zh-CN" sz="1200" dirty="0" err="1"/>
              <a:t>Feb</a:t>
            </a:r>
            <a:r>
              <a:rPr lang="hu-HU" altLang="zh-CN" sz="1200" dirty="0"/>
              <a:t> </a:t>
            </a:r>
            <a:r>
              <a:rPr lang="en-US" altLang="zh-CN" sz="1200" dirty="0"/>
              <a:t>(0.25 TU): TR Skeleton, Scope, Architecture Assumptions, Key Issues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SA2#151-E</a:t>
            </a:r>
            <a:r>
              <a:rPr lang="hu-HU" altLang="zh-CN" sz="1200" dirty="0"/>
              <a:t> May</a:t>
            </a:r>
            <a:r>
              <a:rPr lang="en-US" altLang="zh-CN" sz="1200" dirty="0"/>
              <a:t> (0.5 TU): Solution inputs with impact and evaluation, TR sent for information at SA#96. 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SA2#152-E (0.25 TU): Overall evaluation and conclusion, normative WID, TR sent for approval at SA#97.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SA2#154AH (0.5 TU): Normative work.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SA2#155 (0.5 TU): Normative work. 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200" dirty="0"/>
          </a:p>
          <a:p>
            <a:pPr marL="285750" lvl="1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12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506BE77A-240F-4056-8A43-E031ACA541BD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90213" y="5310544"/>
          <a:ext cx="8774399" cy="50699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3" name="Worksheet" r:id="rId5" imgW="9366139" imgH="558888" progId="Excel.Sheet.12">
                  <p:embed/>
                </p:oleObj>
              </mc:Choice>
              <mc:Fallback>
                <p:oleObj name="Worksheet" r:id="rId5" imgW="9366139" imgH="558888" progId="Excel.Sheet.12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506BE77A-240F-4056-8A43-E031ACA541B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90213" y="5310544"/>
                        <a:ext cx="8774399" cy="50699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021955619"/>
      </p:ext>
    </p:extLst>
  </p:cSld>
  <p:clrMapOvr>
    <a:masterClrMapping/>
  </p:clrMapOvr>
  <p:transition spd="slow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FS_</a:t>
            </a:r>
            <a:r>
              <a:rPr lang="hu-HU" altLang="de-DE" sz="2800" b="1" dirty="0"/>
              <a:t> </a:t>
            </a:r>
            <a:r>
              <a:rPr lang="hu-HU" altLang="de-DE" sz="2800" b="1" dirty="0" err="1"/>
              <a:t>DetNet</a:t>
            </a:r>
            <a:r>
              <a:rPr lang="en-US" altLang="de-DE" sz="2800" b="1" dirty="0"/>
              <a:t> Status at SA#95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</p:nvPr>
        </p:nvGraphicFramePr>
        <p:xfrm>
          <a:off x="179388" y="1376363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6134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863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FS_DetNet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Study on 5GS </a:t>
                      </a:r>
                      <a:r>
                        <a:rPr lang="en-US" sz="1400" b="1" i="0" u="none" strike="noStrike" dirty="0" err="1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DetNet</a:t>
                      </a:r>
                      <a:r>
                        <a:rPr lang="en-US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 interworking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0% </a:t>
                      </a:r>
                      <a:r>
                        <a:rPr lang="en-US" sz="1400" b="1" kern="120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-&gt; 10 </a:t>
                      </a: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March, 22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SP-211633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462307"/>
            <a:ext cx="8709026" cy="3765774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dirty="0"/>
              <a:t>Progress since SA#94e: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de-DE" sz="1200" dirty="0"/>
              <a:t>TR skeleton, scope, architecture assumptions and requirements, key issues are specified.</a:t>
            </a: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sz="1600" dirty="0">
                <a:ea typeface="+mn-ea"/>
                <a:cs typeface="+mn-cs"/>
              </a:rPr>
              <a:t>RAN impacts and dependencies:</a:t>
            </a:r>
            <a:endParaRPr lang="de-DE" sz="160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200" dirty="0"/>
              <a:t>None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200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kern="0" dirty="0"/>
              <a:t>Continue the study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sz="1200" dirty="0"/>
          </a:p>
          <a:p>
            <a:pPr lvl="1">
              <a:spcBef>
                <a:spcPts val="0"/>
              </a:spcBef>
              <a:spcAft>
                <a:spcPts val="600"/>
              </a:spcAft>
            </a:pPr>
            <a:endParaRPr lang="en-US" altLang="zh-CN" sz="1200" dirty="0"/>
          </a:p>
        </p:txBody>
      </p:sp>
    </p:spTree>
    <p:extLst>
      <p:ext uri="{BB962C8B-B14F-4D97-AF65-F5344CB8AC3E}">
        <p14:creationId xmlns:p14="http://schemas.microsoft.com/office/powerpoint/2010/main" val="2863324983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7602740" cy="787400"/>
          </a:xfrm>
        </p:spPr>
        <p:txBody>
          <a:bodyPr/>
          <a:lstStyle/>
          <a:p>
            <a:r>
              <a:rPr lang="en-US" altLang="de-DE" sz="2800" b="1" dirty="0"/>
              <a:t>FS_</a:t>
            </a:r>
            <a:r>
              <a:rPr lang="hu-HU" altLang="de-DE" sz="2800" b="1" dirty="0"/>
              <a:t> </a:t>
            </a:r>
            <a:r>
              <a:rPr lang="hu-HU" altLang="de-DE" sz="2800" b="1" dirty="0" err="1"/>
              <a:t>DetNet</a:t>
            </a:r>
            <a:r>
              <a:rPr lang="hu-HU" altLang="de-DE" sz="2800" b="1" dirty="0"/>
              <a:t> </a:t>
            </a:r>
            <a:r>
              <a:rPr lang="en-US" altLang="de-DE" sz="2800" b="1" dirty="0"/>
              <a:t>status </a:t>
            </a:r>
            <a:r>
              <a:rPr lang="hu-HU" altLang="de-DE" sz="2800" b="1" dirty="0" err="1"/>
              <a:t>after</a:t>
            </a:r>
            <a:r>
              <a:rPr lang="en-US" altLang="de-DE" sz="2800" b="1" dirty="0"/>
              <a:t> SA2#15</a:t>
            </a:r>
            <a:r>
              <a:rPr lang="hu-HU" altLang="de-DE" sz="2800" b="1" dirty="0"/>
              <a:t>4AH</a:t>
            </a:r>
            <a:r>
              <a:rPr lang="en-US" altLang="de-DE" sz="2800" b="1" dirty="0"/>
              <a:t>E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462306"/>
            <a:ext cx="8554481" cy="3885739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2000" b="1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2000" dirty="0"/>
              <a:t>Conclusions are documented, open items </a:t>
            </a:r>
            <a:r>
              <a:rPr lang="hu-HU" altLang="de-DE" sz="2000" dirty="0" err="1"/>
              <a:t>have</a:t>
            </a:r>
            <a:r>
              <a:rPr lang="hu-HU" altLang="de-DE" sz="2000" dirty="0"/>
              <a:t> </a:t>
            </a:r>
            <a:r>
              <a:rPr lang="hu-HU" altLang="de-DE" sz="2000" dirty="0" err="1"/>
              <a:t>been</a:t>
            </a:r>
            <a:r>
              <a:rPr lang="hu-HU" altLang="de-DE" sz="2000" dirty="0"/>
              <a:t> </a:t>
            </a:r>
            <a:r>
              <a:rPr lang="hu-HU" altLang="de-DE" sz="2000" dirty="0" err="1"/>
              <a:t>closed</a:t>
            </a:r>
            <a:r>
              <a:rPr lang="hu-HU" altLang="de-DE" sz="2000" dirty="0"/>
              <a:t> in S2-2301627</a:t>
            </a:r>
            <a:r>
              <a:rPr lang="en-US" altLang="de-DE" sz="2000" dirty="0"/>
              <a:t>.</a:t>
            </a:r>
            <a:endParaRPr lang="hu-HU" altLang="de-DE" sz="20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2000" dirty="0"/>
              <a:t>FS_</a:t>
            </a:r>
            <a:r>
              <a:rPr lang="hu-HU" altLang="de-DE" sz="2000" dirty="0" err="1"/>
              <a:t>DetNet</a:t>
            </a:r>
            <a:r>
              <a:rPr lang="hu-HU" altLang="de-DE" sz="2000" dirty="0"/>
              <a:t> </a:t>
            </a:r>
            <a:r>
              <a:rPr lang="de-DE" altLang="de-DE" sz="2000" dirty="0"/>
              <a:t> TR 23.700-</a:t>
            </a:r>
            <a:r>
              <a:rPr lang="hu-HU" altLang="de-DE" sz="2000" dirty="0"/>
              <a:t>46</a:t>
            </a:r>
            <a:r>
              <a:rPr lang="de-DE" altLang="de-DE" sz="2000" dirty="0"/>
              <a:t> v</a:t>
            </a:r>
            <a:r>
              <a:rPr lang="hu-HU" altLang="de-DE" sz="2000" dirty="0"/>
              <a:t>1</a:t>
            </a:r>
            <a:r>
              <a:rPr lang="de-DE" altLang="de-DE" sz="2000" dirty="0"/>
              <a:t>.</a:t>
            </a:r>
            <a:r>
              <a:rPr lang="hu-HU" altLang="de-DE" sz="2000" dirty="0"/>
              <a:t>2</a:t>
            </a:r>
            <a:r>
              <a:rPr lang="de-DE" altLang="de-DE" sz="2000" dirty="0"/>
              <a:t>.0 </a:t>
            </a:r>
            <a:r>
              <a:rPr lang="de-DE" altLang="de-DE" sz="2000" dirty="0" err="1"/>
              <a:t>is</a:t>
            </a:r>
            <a:r>
              <a:rPr lang="de-DE" altLang="de-DE" sz="2000" dirty="0"/>
              <a:t> </a:t>
            </a:r>
            <a:r>
              <a:rPr lang="de-DE" altLang="de-DE" sz="2000" dirty="0" err="1"/>
              <a:t>available</a:t>
            </a:r>
            <a:r>
              <a:rPr lang="hu-HU" altLang="de-DE" sz="2000" dirty="0"/>
              <a:t>, considered 100% </a:t>
            </a:r>
            <a:r>
              <a:rPr lang="en-CA" altLang="de-DE" sz="2000" dirty="0"/>
              <a:t>complete, </a:t>
            </a:r>
            <a:r>
              <a:rPr lang="hu-HU" altLang="de-DE" sz="2000" dirty="0"/>
              <a:t>ready to be sent to SA for approval.</a:t>
            </a:r>
            <a:endParaRPr lang="de-DE" altLang="de-DE" sz="20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2000" dirty="0"/>
              <a:t>Total TUs requested for Study </a:t>
            </a:r>
            <a:r>
              <a:rPr lang="hu-HU" altLang="de-DE" sz="2000" dirty="0"/>
              <a:t>and </a:t>
            </a:r>
            <a:r>
              <a:rPr lang="hu-HU" altLang="de-DE" sz="2000" dirty="0" err="1"/>
              <a:t>Normative</a:t>
            </a:r>
            <a:r>
              <a:rPr lang="hu-HU" altLang="de-DE" sz="2000" dirty="0"/>
              <a:t> </a:t>
            </a:r>
            <a:r>
              <a:rPr lang="en-US" altLang="de-DE" sz="2000" dirty="0"/>
              <a:t>Phase in </a:t>
            </a:r>
            <a:r>
              <a:rPr lang="en-CA" altLang="de-DE" sz="2000" dirty="0"/>
              <a:t>R</a:t>
            </a:r>
            <a:r>
              <a:rPr lang="hu-HU" altLang="de-DE" sz="2000" dirty="0"/>
              <a:t>el-18</a:t>
            </a:r>
            <a:r>
              <a:rPr lang="en-US" altLang="de-DE" sz="2000" dirty="0"/>
              <a:t> is 2. 1.5 TUs are used and </a:t>
            </a:r>
            <a:r>
              <a:rPr lang="en-CA" altLang="de-DE" sz="2000" dirty="0"/>
              <a:t>0.5</a:t>
            </a:r>
            <a:r>
              <a:rPr lang="en-US" altLang="de-DE" sz="2000" dirty="0"/>
              <a:t> TU are remaining.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2000" dirty="0"/>
              <a:t>TR skeleton, scope, architecture assumptions, key issues, solutions has been</a:t>
            </a:r>
            <a:r>
              <a:rPr lang="hu-HU" altLang="de-DE" sz="2000" dirty="0"/>
              <a:t> documented</a:t>
            </a:r>
            <a:r>
              <a:rPr lang="en-US" altLang="de-DE" sz="2000" dirty="0"/>
              <a:t>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de-DE" sz="1200" dirty="0"/>
          </a:p>
        </p:txBody>
      </p:sp>
      <p:graphicFrame>
        <p:nvGraphicFramePr>
          <p:cNvPr id="5" name="Content Placeholder 8">
            <a:extLst>
              <a:ext uri="{FF2B5EF4-FFF2-40B4-BE49-F238E27FC236}">
                <a16:creationId xmlns:a16="http://schemas.microsoft.com/office/drawing/2014/main" id="{5071FF20-0011-4FEF-AB7D-19DC3A85FB8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398461721"/>
              </p:ext>
            </p:extLst>
          </p:nvPr>
        </p:nvGraphicFramePr>
        <p:xfrm>
          <a:off x="307180" y="1259353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6134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863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</a:t>
                      </a:r>
                      <a:r>
                        <a:rPr lang="hu-HU" sz="14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DetNet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Study on 5GS </a:t>
                      </a:r>
                      <a:r>
                        <a:rPr lang="en-US" sz="1400" b="1" i="0" u="none" strike="noStrike" dirty="0" err="1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DetNet</a:t>
                      </a:r>
                      <a:r>
                        <a:rPr lang="en-US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 interworking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hu-HU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9</a:t>
                      </a: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0%</a:t>
                      </a:r>
                      <a:r>
                        <a:rPr lang="hu-HU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-&gt;</a:t>
                      </a:r>
                      <a:r>
                        <a:rPr lang="hu-HU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</a:t>
                      </a: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0 %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March, 23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SP-211633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52718865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7602740" cy="787400"/>
          </a:xfrm>
        </p:spPr>
        <p:txBody>
          <a:bodyPr/>
          <a:lstStyle/>
          <a:p>
            <a:r>
              <a:rPr lang="hu-HU" altLang="de-DE" sz="2800" b="1" dirty="0"/>
              <a:t>DetNet </a:t>
            </a:r>
            <a:r>
              <a:rPr lang="en-US" altLang="de-DE" sz="2800" b="1" dirty="0"/>
              <a:t>status </a:t>
            </a:r>
            <a:r>
              <a:rPr lang="hu-HU" altLang="de-DE" sz="2800" b="1" dirty="0" err="1"/>
              <a:t>after</a:t>
            </a:r>
            <a:r>
              <a:rPr lang="en-US" altLang="de-DE" sz="2800" b="1" dirty="0"/>
              <a:t> SA2#15</a:t>
            </a:r>
            <a:r>
              <a:rPr lang="hu-HU" altLang="de-DE" sz="2800" b="1" dirty="0"/>
              <a:t>4AH</a:t>
            </a:r>
            <a:r>
              <a:rPr lang="en-US" altLang="de-DE" sz="2800" b="1" dirty="0"/>
              <a:t>E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462306"/>
            <a:ext cx="8554481" cy="3885739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2000" b="1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hu-HU" altLang="de-DE" sz="2000" dirty="0" err="1"/>
              <a:t>Baseline</a:t>
            </a:r>
            <a:r>
              <a:rPr lang="hu-HU" altLang="de-DE" sz="2000" dirty="0"/>
              <a:t> </a:t>
            </a:r>
            <a:r>
              <a:rPr lang="hu-HU" altLang="de-DE" sz="2000" dirty="0" err="1"/>
              <a:t>CRs</a:t>
            </a:r>
            <a:r>
              <a:rPr lang="hu-HU" altLang="de-DE" sz="2000" dirty="0"/>
              <a:t> to </a:t>
            </a:r>
            <a:r>
              <a:rPr lang="hu-HU" altLang="de-DE" sz="2000" dirty="0" err="1"/>
              <a:t>include</a:t>
            </a:r>
            <a:r>
              <a:rPr lang="hu-HU" altLang="de-DE" sz="2000" dirty="0"/>
              <a:t> DetNet in </a:t>
            </a:r>
            <a:r>
              <a:rPr lang="hu-HU" altLang="de-DE" sz="2000" dirty="0" err="1"/>
              <a:t>the</a:t>
            </a:r>
            <a:r>
              <a:rPr lang="hu-HU" altLang="de-DE" sz="2000" dirty="0"/>
              <a:t> </a:t>
            </a:r>
            <a:r>
              <a:rPr lang="hu-HU" altLang="de-DE" sz="2000" dirty="0" err="1"/>
              <a:t>normative</a:t>
            </a:r>
            <a:r>
              <a:rPr lang="hu-HU" altLang="de-DE" sz="2000" dirty="0"/>
              <a:t> </a:t>
            </a:r>
            <a:r>
              <a:rPr lang="hu-HU" altLang="de-DE" sz="2000" dirty="0" err="1"/>
              <a:t>specifications</a:t>
            </a:r>
            <a:r>
              <a:rPr lang="hu-HU" altLang="de-DE" sz="2000" dirty="0"/>
              <a:t> </a:t>
            </a:r>
            <a:r>
              <a:rPr lang="hu-HU" altLang="de-DE" sz="2000" dirty="0" err="1"/>
              <a:t>have</a:t>
            </a:r>
            <a:r>
              <a:rPr lang="hu-HU" altLang="de-DE" sz="2000" dirty="0"/>
              <a:t> </a:t>
            </a:r>
            <a:r>
              <a:rPr lang="hu-HU" altLang="de-DE" sz="2000" dirty="0" err="1"/>
              <a:t>been</a:t>
            </a:r>
            <a:r>
              <a:rPr lang="hu-HU" altLang="de-DE" sz="2000" dirty="0"/>
              <a:t> </a:t>
            </a:r>
            <a:r>
              <a:rPr lang="hu-HU" altLang="de-DE" sz="2000" dirty="0" err="1"/>
              <a:t>approved</a:t>
            </a:r>
            <a:r>
              <a:rPr lang="hu-HU" altLang="de-DE" sz="2000" dirty="0"/>
              <a:t> in S2-2301628, S2-2301629, S2-2301630.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hu-HU" altLang="de-DE" sz="2000" dirty="0"/>
              <a:t>Open questions </a:t>
            </a:r>
            <a:r>
              <a:rPr lang="en-CA" altLang="de-DE" sz="2000" dirty="0"/>
              <a:t>to be addressed</a:t>
            </a:r>
            <a:r>
              <a:rPr lang="hu-HU" altLang="de-DE" sz="2000" dirty="0"/>
              <a:t> regarding the handling of the parameters. </a:t>
            </a:r>
            <a:endParaRPr lang="en-US" altLang="de-DE" sz="20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de-DE" sz="1200" dirty="0"/>
          </a:p>
        </p:txBody>
      </p:sp>
      <p:graphicFrame>
        <p:nvGraphicFramePr>
          <p:cNvPr id="5" name="Content Placeholder 8">
            <a:extLst>
              <a:ext uri="{FF2B5EF4-FFF2-40B4-BE49-F238E27FC236}">
                <a16:creationId xmlns:a16="http://schemas.microsoft.com/office/drawing/2014/main" id="{5071FF20-0011-4FEF-AB7D-19DC3A85FB8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182854722"/>
              </p:ext>
            </p:extLst>
          </p:nvPr>
        </p:nvGraphicFramePr>
        <p:xfrm>
          <a:off x="307180" y="125935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6134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863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hu-HU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DetNet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Extensions to the TSC Framework to support DetNet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0%</a:t>
                      </a:r>
                      <a:r>
                        <a:rPr lang="hu-HU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-&gt;</a:t>
                      </a:r>
                      <a:r>
                        <a:rPr lang="hu-HU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5</a:t>
                      </a: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0 %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March, 23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</a:t>
                      </a:r>
                      <a:r>
                        <a:rPr kumimoji="0" lang="hu-HU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20801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96302177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90213" y="94905"/>
            <a:ext cx="7439057" cy="787400"/>
          </a:xfrm>
        </p:spPr>
        <p:txBody>
          <a:bodyPr/>
          <a:lstStyle/>
          <a:p>
            <a:r>
              <a:rPr lang="en-US" altLang="de-DE" sz="2800" b="1" dirty="0"/>
              <a:t>FS_</a:t>
            </a:r>
            <a:r>
              <a:rPr lang="hu-HU" altLang="de-DE" sz="2800" b="1" dirty="0"/>
              <a:t> DetNet and DetNet</a:t>
            </a:r>
            <a:r>
              <a:rPr lang="en-US" altLang="de-DE" sz="2800" b="1" dirty="0"/>
              <a:t> status </a:t>
            </a:r>
            <a:r>
              <a:rPr lang="hu-HU" altLang="de-DE" sz="2800" b="1" dirty="0" err="1"/>
              <a:t>after</a:t>
            </a:r>
            <a:r>
              <a:rPr lang="en-US" altLang="de-DE" sz="2800" b="1" dirty="0"/>
              <a:t> SA2#15</a:t>
            </a:r>
            <a:r>
              <a:rPr lang="hu-HU" altLang="de-DE" sz="2800" b="1" dirty="0"/>
              <a:t>4AH</a:t>
            </a:r>
            <a:r>
              <a:rPr lang="en-US" altLang="de-DE" sz="2800" b="1" dirty="0"/>
              <a:t>E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184800" y="978227"/>
            <a:ext cx="8959200" cy="5285413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4"/>
              </a:buBlip>
            </a:pPr>
            <a:r>
              <a:rPr lang="en-US" sz="1600" b="1" dirty="0"/>
              <a:t>RAN impacts and dependencies</a:t>
            </a:r>
            <a:r>
              <a:rPr lang="en-US" sz="1600" dirty="0"/>
              <a:t>:</a:t>
            </a:r>
            <a:endParaRPr lang="de-DE" sz="16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hu-HU" sz="1600" dirty="0" err="1"/>
              <a:t>None</a:t>
            </a:r>
            <a:endParaRPr lang="en-US" sz="1600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600" b="1" dirty="0"/>
              <a:t>Outstanding </a:t>
            </a:r>
            <a:r>
              <a:rPr lang="de-DE" sz="1600" b="1" dirty="0" err="1"/>
              <a:t>Issues</a:t>
            </a:r>
            <a:r>
              <a:rPr 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de-DE" sz="1600" dirty="0"/>
              <a:t>An LS was sent to IETF</a:t>
            </a:r>
            <a:r>
              <a:rPr lang="hu-HU" sz="1600" dirty="0"/>
              <a:t>. </a:t>
            </a:r>
            <a:r>
              <a:rPr lang="en-US" sz="1600" dirty="0"/>
              <a:t>The </a:t>
            </a:r>
            <a:r>
              <a:rPr lang="hu-HU" sz="1600" dirty="0"/>
              <a:t>LS </a:t>
            </a:r>
            <a:r>
              <a:rPr lang="en-US" sz="1600" dirty="0"/>
              <a:t>response </a:t>
            </a:r>
            <a:r>
              <a:rPr lang="hu-HU" sz="1600" dirty="0"/>
              <a:t>and </a:t>
            </a:r>
            <a:r>
              <a:rPr lang="hu-HU" sz="1600" dirty="0" err="1"/>
              <a:t>possible</a:t>
            </a:r>
            <a:r>
              <a:rPr lang="hu-HU" sz="1600" dirty="0"/>
              <a:t> </a:t>
            </a:r>
            <a:r>
              <a:rPr lang="hu-HU" sz="1600" dirty="0" err="1"/>
              <a:t>actions</a:t>
            </a:r>
            <a:r>
              <a:rPr lang="hu-HU" sz="1600" dirty="0"/>
              <a:t> </a:t>
            </a:r>
            <a:r>
              <a:rPr lang="en-US" sz="1600" dirty="0"/>
              <a:t>can be considered in the normative work</a:t>
            </a:r>
            <a:r>
              <a:rPr lang="hu-HU" sz="1600" dirty="0"/>
              <a:t>, </a:t>
            </a:r>
            <a:r>
              <a:rPr lang="hu-HU" sz="1600" dirty="0" err="1"/>
              <a:t>specifically</a:t>
            </a:r>
            <a:r>
              <a:rPr lang="hu-HU" sz="1600" dirty="0"/>
              <a:t> </a:t>
            </a:r>
            <a:r>
              <a:rPr lang="hu-HU" sz="1600" dirty="0" err="1"/>
              <a:t>whether</a:t>
            </a:r>
            <a:r>
              <a:rPr lang="hu-HU" sz="1600" dirty="0"/>
              <a:t> to </a:t>
            </a:r>
            <a:r>
              <a:rPr lang="hu-HU" sz="1600" dirty="0" err="1"/>
              <a:t>define</a:t>
            </a:r>
            <a:r>
              <a:rPr lang="hu-HU" sz="1600" dirty="0"/>
              <a:t> a YANG </a:t>
            </a:r>
            <a:r>
              <a:rPr lang="hu-HU" sz="1600" dirty="0" err="1"/>
              <a:t>extension</a:t>
            </a:r>
            <a:r>
              <a:rPr lang="hu-HU" sz="1600" dirty="0"/>
              <a:t> </a:t>
            </a:r>
            <a:r>
              <a:rPr lang="hu-HU" sz="1600" dirty="0" err="1"/>
              <a:t>on</a:t>
            </a:r>
            <a:r>
              <a:rPr lang="hu-HU" sz="1600" dirty="0"/>
              <a:t> </a:t>
            </a:r>
            <a:r>
              <a:rPr lang="en-US" sz="1600" dirty="0"/>
              <a:t>node specific delay requirement in the configuration.  Waiting for IETF response back.</a:t>
            </a:r>
            <a:endParaRPr lang="hu-HU" sz="16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hu-HU" altLang="de-DE" sz="1600" dirty="0" err="1"/>
              <a:t>Further</a:t>
            </a:r>
            <a:r>
              <a:rPr lang="hu-HU" altLang="de-DE" sz="1600" dirty="0"/>
              <a:t> </a:t>
            </a:r>
            <a:r>
              <a:rPr lang="hu-HU" altLang="de-DE" sz="1600" dirty="0" err="1"/>
              <a:t>normative</a:t>
            </a:r>
            <a:r>
              <a:rPr lang="hu-HU" altLang="de-DE" sz="1600" dirty="0"/>
              <a:t> </a:t>
            </a:r>
            <a:r>
              <a:rPr lang="hu-HU" altLang="de-DE" sz="1600" dirty="0" err="1"/>
              <a:t>work</a:t>
            </a:r>
            <a:r>
              <a:rPr lang="hu-HU" altLang="de-DE" sz="1600" dirty="0"/>
              <a:t> </a:t>
            </a:r>
            <a:r>
              <a:rPr lang="hu-HU" altLang="de-DE" sz="1600" dirty="0" err="1"/>
              <a:t>on</a:t>
            </a:r>
            <a:r>
              <a:rPr lang="hu-HU" altLang="de-DE" sz="1600" dirty="0"/>
              <a:t> </a:t>
            </a:r>
            <a:r>
              <a:rPr lang="hu-HU" altLang="de-DE" sz="1600" dirty="0" err="1"/>
              <a:t>the</a:t>
            </a:r>
            <a:r>
              <a:rPr lang="hu-HU" altLang="de-DE" sz="1600" dirty="0"/>
              <a:t> </a:t>
            </a:r>
            <a:r>
              <a:rPr lang="hu-HU" altLang="de-DE" sz="1600" dirty="0" err="1"/>
              <a:t>parameter</a:t>
            </a:r>
            <a:r>
              <a:rPr lang="hu-HU" altLang="de-DE" sz="1600" dirty="0"/>
              <a:t> </a:t>
            </a:r>
            <a:r>
              <a:rPr lang="hu-HU" altLang="de-DE" sz="1600" dirty="0" err="1"/>
              <a:t>handling</a:t>
            </a:r>
            <a:r>
              <a:rPr lang="hu-HU" altLang="de-DE" sz="1600" dirty="0"/>
              <a:t>.</a:t>
            </a:r>
            <a:endParaRPr lang="de-DE" altLang="de-DE" sz="16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600" b="1" dirty="0"/>
              <a:t>Overall Plan</a:t>
            </a:r>
            <a:r>
              <a:rPr lang="en-US" altLang="zh-CN" sz="16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600" dirty="0"/>
              <a:t>SA2#149-E </a:t>
            </a:r>
            <a:r>
              <a:rPr lang="hu-HU" altLang="zh-CN" sz="1600" dirty="0" err="1"/>
              <a:t>Feb</a:t>
            </a:r>
            <a:r>
              <a:rPr lang="hu-HU" altLang="zh-CN" sz="1600" dirty="0"/>
              <a:t> </a:t>
            </a:r>
            <a:r>
              <a:rPr lang="en-US" altLang="zh-CN" sz="1600" dirty="0"/>
              <a:t>(0.25 TU): TR Skeleton, Scope, Architecture Assumptions, Key Issues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600" dirty="0"/>
              <a:t>SA2#151-E</a:t>
            </a:r>
            <a:r>
              <a:rPr lang="hu-HU" altLang="zh-CN" sz="1600" dirty="0"/>
              <a:t> May</a:t>
            </a:r>
            <a:r>
              <a:rPr lang="en-US" altLang="zh-CN" sz="1600" dirty="0"/>
              <a:t> (0.5 TU): Solution inputs with impact, TR sent for information at SA#96. 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600" dirty="0"/>
              <a:t>SA2#152-E (0.25 TU): Overall evaluation and conclusion, normative WID, </a:t>
            </a:r>
            <a:endParaRPr lang="hu-HU" altLang="zh-CN" sz="16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600" dirty="0"/>
              <a:t>SA2#154AH (0.5 TU): Normative work &amp; completion of study open issues</a:t>
            </a:r>
            <a:r>
              <a:rPr lang="hu-HU" altLang="zh-CN" sz="1600" dirty="0"/>
              <a:t>, </a:t>
            </a:r>
            <a:r>
              <a:rPr lang="en-US" altLang="zh-CN" sz="1600" dirty="0"/>
              <a:t>TR  to be sent for approval </a:t>
            </a:r>
            <a:r>
              <a:rPr lang="hu-HU" altLang="zh-CN" sz="1600" dirty="0"/>
              <a:t>to</a:t>
            </a:r>
            <a:r>
              <a:rPr lang="en-US" altLang="zh-CN" sz="1600" dirty="0"/>
              <a:t> SA#99.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600" dirty="0"/>
              <a:t>SA2#155 (0.5 TU): Normative work. 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200" dirty="0"/>
          </a:p>
          <a:p>
            <a:pPr marL="285750" lvl="1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12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506BE77A-240F-4056-8A43-E031ACA541B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70284495"/>
              </p:ext>
            </p:extLst>
          </p:nvPr>
        </p:nvGraphicFramePr>
        <p:xfrm>
          <a:off x="184800" y="5372782"/>
          <a:ext cx="8774399" cy="50699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6" name="Worksheet" r:id="rId5" imgW="9366139" imgH="558888" progId="Excel.Sheet.12">
                  <p:embed/>
                </p:oleObj>
              </mc:Choice>
              <mc:Fallback>
                <p:oleObj name="Worksheet" r:id="rId5" imgW="9366139" imgH="558888" progId="Excel.Sheet.12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506BE77A-240F-4056-8A43-E031ACA541B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84800" y="5372782"/>
                        <a:ext cx="8774399" cy="50699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421036393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922946" y="2239766"/>
            <a:ext cx="701909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36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en-GB" sz="3600" dirty="0"/>
              <a:t> </a:t>
            </a:r>
            <a:r>
              <a:rPr lang="en-US" altLang="de-DE" sz="3600" b="1" dirty="0"/>
              <a:t>FS_</a:t>
            </a:r>
            <a:r>
              <a:rPr lang="hu-HU" altLang="de-DE" sz="3600" b="1" dirty="0" err="1"/>
              <a:t>DetNet</a:t>
            </a:r>
            <a:r>
              <a:rPr lang="hu-HU" altLang="de-DE" sz="3600" b="1" dirty="0"/>
              <a:t> </a:t>
            </a:r>
            <a:r>
              <a:rPr lang="en-US" altLang="de-DE" sz="3600" b="1" dirty="0"/>
              <a:t>Status </a:t>
            </a:r>
            <a:r>
              <a:rPr lang="en-GB" altLang="zh-CN" sz="3600" b="1" dirty="0"/>
              <a:t>Report</a:t>
            </a:r>
            <a:br>
              <a:rPr lang="hu-HU" altLang="zh-CN" sz="3600" b="1" dirty="0"/>
            </a:br>
            <a:r>
              <a:rPr lang="hu-HU" altLang="zh-CN" sz="3600" b="1" dirty="0" err="1"/>
              <a:t>from</a:t>
            </a:r>
            <a:r>
              <a:rPr lang="hu-HU" altLang="zh-CN" sz="3600" b="1" dirty="0"/>
              <a:t> SA2</a:t>
            </a:r>
            <a:r>
              <a:rPr lang="en-US" altLang="zh-CN" sz="3600" b="1" dirty="0"/>
              <a:t>#15</a:t>
            </a:r>
            <a:r>
              <a:rPr lang="hu-HU" altLang="zh-CN" sz="3600" b="1" dirty="0"/>
              <a:t>2</a:t>
            </a:r>
            <a:endParaRPr lang="en-GB" sz="36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000" b="1" dirty="0"/>
            </a:br>
            <a:r>
              <a:rPr lang="hu-HU" altLang="en-US" sz="2000" b="1" dirty="0"/>
              <a:t>György Miklós</a:t>
            </a:r>
            <a:endParaRPr lang="en-GB" sz="1800" b="1" dirty="0">
              <a:latin typeface="Arial" charset="0"/>
            </a:endParaRPr>
          </a:p>
          <a:p>
            <a:pPr>
              <a:lnSpc>
                <a:spcPct val="80000"/>
              </a:lnSpc>
            </a:pPr>
            <a:r>
              <a:rPr lang="en-GB" sz="1800" b="1" dirty="0">
                <a:latin typeface="Arial" charset="0"/>
              </a:rPr>
              <a:t>Ericsson</a:t>
            </a:r>
          </a:p>
          <a:p>
            <a:pPr>
              <a:lnSpc>
                <a:spcPct val="80000"/>
              </a:lnSpc>
              <a:defRPr/>
            </a:pP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22925300"/>
      </p:ext>
    </p:extLst>
  </p:cSld>
  <p:clrMapOvr>
    <a:masterClrMapping/>
  </p:clrMapOvr>
  <p:transition spd="slow"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7602740" cy="787400"/>
          </a:xfrm>
        </p:spPr>
        <p:txBody>
          <a:bodyPr/>
          <a:lstStyle/>
          <a:p>
            <a:r>
              <a:rPr lang="en-US" altLang="de-DE" sz="2800" b="1" dirty="0"/>
              <a:t>FS_</a:t>
            </a:r>
            <a:r>
              <a:rPr lang="hu-HU" altLang="de-DE" sz="2800" b="1" dirty="0"/>
              <a:t> </a:t>
            </a:r>
            <a:r>
              <a:rPr lang="hu-HU" altLang="de-DE" sz="2800" b="1" dirty="0" err="1"/>
              <a:t>DetNet</a:t>
            </a:r>
            <a:r>
              <a:rPr lang="hu-HU" altLang="de-DE" sz="2800" b="1" dirty="0"/>
              <a:t> </a:t>
            </a:r>
            <a:r>
              <a:rPr lang="en-US" altLang="de-DE" sz="2800" b="1" dirty="0"/>
              <a:t>status </a:t>
            </a:r>
            <a:r>
              <a:rPr lang="hu-HU" altLang="de-DE" sz="2800" b="1" dirty="0" err="1"/>
              <a:t>after</a:t>
            </a:r>
            <a:r>
              <a:rPr lang="en-US" altLang="de-DE" sz="2800" b="1" dirty="0"/>
              <a:t> SA2#152E (1/2)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462306"/>
            <a:ext cx="8554481" cy="3885739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/>
              <a:t>FS_</a:t>
            </a:r>
            <a:r>
              <a:rPr lang="hu-HU" altLang="de-DE" sz="1200" dirty="0" err="1"/>
              <a:t>DetNet</a:t>
            </a:r>
            <a:r>
              <a:rPr lang="hu-HU" altLang="de-DE" sz="1200" dirty="0"/>
              <a:t> </a:t>
            </a:r>
            <a:r>
              <a:rPr lang="de-DE" altLang="de-DE" sz="1200" dirty="0"/>
              <a:t> TR 23.700-</a:t>
            </a:r>
            <a:r>
              <a:rPr lang="hu-HU" altLang="de-DE" sz="1200" dirty="0"/>
              <a:t>46</a:t>
            </a:r>
            <a:r>
              <a:rPr lang="de-DE" altLang="de-DE" sz="1200" dirty="0"/>
              <a:t> v</a:t>
            </a:r>
            <a:r>
              <a:rPr lang="hu-HU" altLang="de-DE" sz="1200" dirty="0"/>
              <a:t>1</a:t>
            </a:r>
            <a:r>
              <a:rPr lang="de-DE" altLang="de-DE" sz="1200" dirty="0"/>
              <a:t>.</a:t>
            </a:r>
            <a:r>
              <a:rPr lang="hu-HU" altLang="de-DE" sz="1200" dirty="0"/>
              <a:t>1</a:t>
            </a:r>
            <a:r>
              <a:rPr lang="de-DE" altLang="de-DE" sz="1200" dirty="0"/>
              <a:t>.0 is available.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Total TUs requested for Study Phase in </a:t>
            </a:r>
            <a:r>
              <a:rPr lang="hu-HU" altLang="de-DE" sz="1200" dirty="0"/>
              <a:t>rel-18</a:t>
            </a:r>
            <a:r>
              <a:rPr lang="en-US" altLang="de-DE" sz="1200" dirty="0"/>
              <a:t> is 2. 1 TUs are used and </a:t>
            </a:r>
            <a:r>
              <a:rPr lang="hu-HU" altLang="de-DE" sz="1200" dirty="0"/>
              <a:t>1</a:t>
            </a:r>
            <a:r>
              <a:rPr lang="en-US" altLang="de-DE" sz="1200" dirty="0"/>
              <a:t> TUs are remaining.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TR skeleton, scope, architecture assumptions, key issues, solutions are</a:t>
            </a:r>
            <a:r>
              <a:rPr lang="hu-HU" altLang="de-DE" sz="1200" dirty="0"/>
              <a:t> </a:t>
            </a:r>
            <a:r>
              <a:rPr lang="hu-HU" altLang="de-DE" sz="1200" dirty="0" err="1"/>
              <a:t>documented</a:t>
            </a:r>
            <a:r>
              <a:rPr lang="en-US" altLang="de-DE" sz="1200" dirty="0"/>
              <a:t>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Conclusions are </a:t>
            </a:r>
            <a:r>
              <a:rPr lang="en-US" altLang="de-DE" sz="1200" dirty="0" err="1"/>
              <a:t>documeted</a:t>
            </a:r>
            <a:r>
              <a:rPr lang="en-US" altLang="de-DE" sz="1200" dirty="0"/>
              <a:t>, some open items remain.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An LS is sent to IETF in </a:t>
            </a:r>
            <a:r>
              <a:rPr lang="hu-HU" altLang="de-DE" sz="1200" dirty="0"/>
              <a:t>S2-2205883</a:t>
            </a:r>
            <a:r>
              <a:rPr lang="en-US" altLang="de-DE" sz="1200" dirty="0"/>
              <a:t>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WID for normative work approved in S2-2207865.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de-DE" sz="1200" dirty="0"/>
          </a:p>
        </p:txBody>
      </p:sp>
      <p:graphicFrame>
        <p:nvGraphicFramePr>
          <p:cNvPr id="5" name="Content Placeholder 8">
            <a:extLst>
              <a:ext uri="{FF2B5EF4-FFF2-40B4-BE49-F238E27FC236}">
                <a16:creationId xmlns:a16="http://schemas.microsoft.com/office/drawing/2014/main" id="{5071FF20-0011-4FEF-AB7D-19DC3A85FB8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558917494"/>
              </p:ext>
            </p:extLst>
          </p:nvPr>
        </p:nvGraphicFramePr>
        <p:xfrm>
          <a:off x="307180" y="1259353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6134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863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</a:t>
                      </a:r>
                      <a:r>
                        <a:rPr lang="hu-HU" sz="14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DetNet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Study on 5GS </a:t>
                      </a:r>
                      <a:r>
                        <a:rPr lang="en-US" sz="1400" b="1" i="0" u="none" strike="noStrike" dirty="0" err="1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DetNet</a:t>
                      </a:r>
                      <a:r>
                        <a:rPr lang="en-US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 interworking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70% -&gt; 90 %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March, 23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SP-211633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9372479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902348" cy="787400"/>
          </a:xfrm>
        </p:spPr>
        <p:txBody>
          <a:bodyPr/>
          <a:lstStyle/>
          <a:p>
            <a:r>
              <a:rPr lang="en-US" altLang="de-DE" sz="2800" b="1" dirty="0"/>
              <a:t>FS_</a:t>
            </a:r>
            <a:r>
              <a:rPr lang="hu-HU" altLang="de-DE" sz="2800" b="1" dirty="0"/>
              <a:t> </a:t>
            </a:r>
            <a:r>
              <a:rPr lang="hu-HU" altLang="de-DE" sz="2800" b="1" dirty="0" err="1"/>
              <a:t>DetNet</a:t>
            </a:r>
            <a:r>
              <a:rPr lang="en-US" altLang="de-DE" sz="2800" b="1" dirty="0"/>
              <a:t> status </a:t>
            </a:r>
            <a:r>
              <a:rPr lang="hu-HU" altLang="de-DE" sz="2800" b="1" dirty="0" err="1"/>
              <a:t>after</a:t>
            </a:r>
            <a:r>
              <a:rPr lang="en-US" altLang="de-DE" sz="2800" b="1" dirty="0"/>
              <a:t> SA2#152E (2/2)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190213" y="995596"/>
            <a:ext cx="8554481" cy="5016674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4"/>
              </a:buBlip>
            </a:pPr>
            <a:r>
              <a:rPr lang="en-US" sz="1600" b="1" dirty="0"/>
              <a:t>RAN impacts and dependencies</a:t>
            </a:r>
            <a:r>
              <a:rPr lang="en-US" sz="1600" dirty="0"/>
              <a:t>:</a:t>
            </a:r>
            <a:endParaRPr lang="de-DE" sz="16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hu-HU" sz="1200" dirty="0" err="1"/>
              <a:t>None</a:t>
            </a:r>
            <a:endParaRPr lang="en-US" sz="1200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600" b="1" dirty="0"/>
              <a:t>Outstanding </a:t>
            </a:r>
            <a:r>
              <a:rPr lang="de-DE" sz="1600" b="1" dirty="0" err="1"/>
              <a:t>Issues</a:t>
            </a:r>
            <a:r>
              <a:rPr 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de-DE" sz="1200" dirty="0" err="1"/>
              <a:t>Whether</a:t>
            </a:r>
            <a:r>
              <a:rPr lang="de-DE" sz="1200" dirty="0"/>
              <a:t> to </a:t>
            </a:r>
            <a:r>
              <a:rPr lang="de-DE" sz="1200" dirty="0" err="1"/>
              <a:t>use</a:t>
            </a:r>
            <a:r>
              <a:rPr lang="de-DE" sz="1200" dirty="0"/>
              <a:t> NEF </a:t>
            </a:r>
            <a:r>
              <a:rPr lang="de-DE" sz="1200" dirty="0" err="1"/>
              <a:t>between</a:t>
            </a:r>
            <a:r>
              <a:rPr lang="de-DE" sz="1200" dirty="0"/>
              <a:t> </a:t>
            </a:r>
            <a:r>
              <a:rPr lang="de-DE" sz="1200" dirty="0" err="1"/>
              <a:t>the</a:t>
            </a:r>
            <a:r>
              <a:rPr lang="de-DE" sz="1200" dirty="0"/>
              <a:t> TSCTSF and </a:t>
            </a:r>
            <a:r>
              <a:rPr lang="de-DE" sz="1200" dirty="0" err="1"/>
              <a:t>DetNet</a:t>
            </a:r>
            <a:r>
              <a:rPr lang="de-DE" sz="1200" dirty="0"/>
              <a:t> </a:t>
            </a:r>
            <a:r>
              <a:rPr lang="de-DE" sz="1200" dirty="0" err="1"/>
              <a:t>controller</a:t>
            </a:r>
            <a:r>
              <a:rPr lang="de-DE" sz="1200" dirty="0"/>
              <a:t> and </a:t>
            </a:r>
            <a:r>
              <a:rPr lang="de-DE" sz="1200" dirty="0" err="1"/>
              <a:t>the</a:t>
            </a:r>
            <a:r>
              <a:rPr lang="de-DE" sz="1200" dirty="0"/>
              <a:t> </a:t>
            </a:r>
            <a:r>
              <a:rPr lang="de-DE" sz="1200" dirty="0" err="1"/>
              <a:t>protocols</a:t>
            </a:r>
            <a:r>
              <a:rPr lang="de-DE" sz="1200" dirty="0"/>
              <a:t> </a:t>
            </a:r>
            <a:r>
              <a:rPr lang="de-DE" sz="1200" dirty="0" err="1"/>
              <a:t>used</a:t>
            </a:r>
            <a:r>
              <a:rPr lang="de-DE" sz="1200" dirty="0"/>
              <a:t> </a:t>
            </a:r>
            <a:r>
              <a:rPr lang="de-DE" sz="1200" dirty="0" err="1"/>
              <a:t>by</a:t>
            </a:r>
            <a:r>
              <a:rPr lang="de-DE" sz="1200" dirty="0"/>
              <a:t> NEF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de-DE" sz="1200" dirty="0" err="1"/>
              <a:t>Whether</a:t>
            </a:r>
            <a:r>
              <a:rPr lang="de-DE" sz="1200" dirty="0"/>
              <a:t> N6 </a:t>
            </a:r>
            <a:r>
              <a:rPr lang="de-DE" sz="1200" dirty="0" err="1"/>
              <a:t>uplink</a:t>
            </a:r>
            <a:r>
              <a:rPr lang="de-DE" sz="1200" dirty="0"/>
              <a:t> </a:t>
            </a:r>
            <a:r>
              <a:rPr lang="de-DE" sz="1200" dirty="0" err="1"/>
              <a:t>routing</a:t>
            </a:r>
            <a:r>
              <a:rPr lang="de-DE" sz="1200" dirty="0"/>
              <a:t> </a:t>
            </a:r>
            <a:r>
              <a:rPr lang="de-DE" sz="1200" dirty="0" err="1"/>
              <a:t>informtaion</a:t>
            </a:r>
            <a:r>
              <a:rPr lang="de-DE" sz="1200" dirty="0"/>
              <a:t> </a:t>
            </a:r>
            <a:r>
              <a:rPr lang="de-DE" sz="1200" dirty="0" err="1"/>
              <a:t>is</a:t>
            </a:r>
            <a:r>
              <a:rPr lang="de-DE" sz="1200" dirty="0"/>
              <a:t> </a:t>
            </a:r>
            <a:r>
              <a:rPr lang="de-DE" sz="1200" dirty="0" err="1"/>
              <a:t>reported</a:t>
            </a:r>
            <a:r>
              <a:rPr lang="de-DE" sz="1200" dirty="0"/>
              <a:t> to </a:t>
            </a:r>
            <a:r>
              <a:rPr lang="de-DE" sz="1200" dirty="0" err="1"/>
              <a:t>the</a:t>
            </a:r>
            <a:r>
              <a:rPr lang="de-DE" sz="1200" dirty="0"/>
              <a:t> DetNet </a:t>
            </a:r>
            <a:r>
              <a:rPr lang="de-DE" sz="1200" dirty="0" err="1"/>
              <a:t>controller</a:t>
            </a:r>
            <a:endParaRPr lang="de-DE" sz="12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de-DE" sz="1200" dirty="0"/>
              <a:t>An LS </a:t>
            </a:r>
            <a:r>
              <a:rPr lang="de-DE" sz="1200" dirty="0" err="1"/>
              <a:t>is</a:t>
            </a:r>
            <a:r>
              <a:rPr lang="de-DE" sz="1200" dirty="0"/>
              <a:t> </a:t>
            </a:r>
            <a:r>
              <a:rPr lang="de-DE" sz="1200" dirty="0" err="1"/>
              <a:t>sent</a:t>
            </a:r>
            <a:r>
              <a:rPr lang="de-DE" sz="1200" dirty="0"/>
              <a:t> to IETF </a:t>
            </a:r>
            <a:r>
              <a:rPr lang="en-US" sz="1200" dirty="0"/>
              <a:t>with questions on reporting of information to the DetNet controller, and on how to define a node specific delay requirement in the configuration. The response can be considered in the normative work.</a:t>
            </a:r>
            <a:r>
              <a:rPr lang="de-DE" sz="1200" dirty="0"/>
              <a:t> 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600" b="1" dirty="0"/>
              <a:t>Focus for </a:t>
            </a:r>
            <a:r>
              <a:rPr lang="de-DE" sz="1600" b="1" dirty="0" err="1"/>
              <a:t>the</a:t>
            </a:r>
            <a:r>
              <a:rPr lang="de-DE" sz="1600" b="1" dirty="0"/>
              <a:t> </a:t>
            </a:r>
            <a:r>
              <a:rPr lang="de-DE" sz="1600" b="1" dirty="0" err="1"/>
              <a:t>January</a:t>
            </a:r>
            <a:r>
              <a:rPr lang="de-DE" sz="1600" b="1" dirty="0"/>
              <a:t> Meeting (SA2#15</a:t>
            </a:r>
            <a:r>
              <a:rPr lang="hu-HU" sz="1600" b="1" dirty="0"/>
              <a:t>4AH</a:t>
            </a:r>
            <a:r>
              <a:rPr lang="de-DE" sz="1600" b="1" dirty="0"/>
              <a:t>)</a:t>
            </a:r>
            <a:r>
              <a:rPr 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hu-HU" sz="1200" dirty="0"/>
              <a:t>Offline </a:t>
            </a:r>
            <a:r>
              <a:rPr lang="hu-HU" sz="1200" dirty="0" err="1"/>
              <a:t>coordination</a:t>
            </a:r>
            <a:r>
              <a:rPr lang="hu-HU" sz="1200" dirty="0"/>
              <a:t> </a:t>
            </a:r>
            <a:r>
              <a:rPr lang="hu-HU" sz="1200" dirty="0" err="1"/>
              <a:t>before</a:t>
            </a:r>
            <a:r>
              <a:rPr lang="hu-HU" sz="1200" dirty="0"/>
              <a:t> SA2</a:t>
            </a:r>
            <a:r>
              <a:rPr lang="en-US" sz="1200" dirty="0"/>
              <a:t>#</a:t>
            </a:r>
            <a:r>
              <a:rPr lang="hu-HU" sz="1200" dirty="0"/>
              <a:t>154AH</a:t>
            </a:r>
            <a:r>
              <a:rPr lang="en-US" sz="1200" dirty="0"/>
              <a:t> to help resolve open questions. </a:t>
            </a:r>
            <a:endParaRPr lang="hu-HU" sz="12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hu-HU" sz="1200" dirty="0" err="1"/>
              <a:t>Resolve</a:t>
            </a:r>
            <a:r>
              <a:rPr lang="hu-HU" sz="1200" dirty="0"/>
              <a:t> </a:t>
            </a:r>
            <a:r>
              <a:rPr lang="hu-HU" sz="1200" dirty="0" err="1"/>
              <a:t>open</a:t>
            </a:r>
            <a:r>
              <a:rPr lang="hu-HU" sz="1200" dirty="0"/>
              <a:t> </a:t>
            </a:r>
            <a:r>
              <a:rPr lang="hu-HU" sz="1200" dirty="0" err="1"/>
              <a:t>questions</a:t>
            </a:r>
            <a:r>
              <a:rPr lang="hu-HU" sz="1200" dirty="0"/>
              <a:t> in </a:t>
            </a:r>
            <a:r>
              <a:rPr lang="hu-HU" sz="1200" dirty="0" err="1"/>
              <a:t>the</a:t>
            </a:r>
            <a:r>
              <a:rPr lang="hu-HU" sz="1200" dirty="0"/>
              <a:t> TR </a:t>
            </a:r>
            <a:r>
              <a:rPr lang="hu-HU" sz="1200" dirty="0" err="1"/>
              <a:t>conclusions</a:t>
            </a:r>
            <a:r>
              <a:rPr lang="en-US" sz="1200"/>
              <a:t> by the </a:t>
            </a:r>
            <a:r>
              <a:rPr lang="en-US" sz="1200" dirty="0"/>
              <a:t>beginning of the meeting</a:t>
            </a:r>
            <a:endParaRPr lang="hu-HU" sz="12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hu-HU" sz="1200" dirty="0" err="1"/>
              <a:t>Progress</a:t>
            </a:r>
            <a:r>
              <a:rPr lang="hu-HU" sz="1200" dirty="0"/>
              <a:t> </a:t>
            </a:r>
            <a:r>
              <a:rPr lang="hu-HU" sz="1200" dirty="0" err="1"/>
              <a:t>normative</a:t>
            </a:r>
            <a:r>
              <a:rPr lang="hu-HU" sz="1200" dirty="0"/>
              <a:t> </a:t>
            </a:r>
            <a:r>
              <a:rPr lang="hu-HU" sz="1200" dirty="0" err="1"/>
              <a:t>work</a:t>
            </a:r>
            <a:r>
              <a:rPr lang="hu-HU" sz="1200" dirty="0"/>
              <a:t> </a:t>
            </a:r>
            <a:r>
              <a:rPr lang="hu-HU" sz="1200" dirty="0" err="1"/>
              <a:t>according</a:t>
            </a:r>
            <a:r>
              <a:rPr lang="hu-HU" sz="1200" dirty="0"/>
              <a:t> to </a:t>
            </a:r>
            <a:r>
              <a:rPr lang="hu-HU" sz="1200" dirty="0" err="1"/>
              <a:t>the</a:t>
            </a:r>
            <a:r>
              <a:rPr lang="hu-HU" sz="1200" dirty="0"/>
              <a:t> TR </a:t>
            </a:r>
            <a:r>
              <a:rPr lang="hu-HU" sz="1200" dirty="0" err="1"/>
              <a:t>conclusions</a:t>
            </a:r>
            <a:r>
              <a:rPr lang="hu-HU" sz="1200" dirty="0"/>
              <a:t> </a:t>
            </a:r>
            <a:r>
              <a:rPr lang="hu-HU" sz="1200" dirty="0" err="1"/>
              <a:t>as</a:t>
            </a:r>
            <a:r>
              <a:rPr lang="hu-HU" sz="1200" dirty="0"/>
              <a:t> </a:t>
            </a:r>
            <a:r>
              <a:rPr lang="hu-HU" sz="1200" dirty="0" err="1"/>
              <a:t>described</a:t>
            </a:r>
            <a:r>
              <a:rPr lang="hu-HU" sz="1200" dirty="0"/>
              <a:t> in </a:t>
            </a:r>
            <a:r>
              <a:rPr lang="hu-HU" sz="1200" dirty="0" err="1"/>
              <a:t>the</a:t>
            </a:r>
            <a:r>
              <a:rPr lang="hu-HU" sz="1200" dirty="0"/>
              <a:t> WID </a:t>
            </a:r>
            <a:r>
              <a:rPr lang="en-US" altLang="de-DE" sz="1200" dirty="0"/>
              <a:t>in S2-2207865</a:t>
            </a:r>
            <a:endParaRPr lang="de-DE" sz="12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de-DE" altLang="de-DE" sz="12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600" b="1" dirty="0"/>
              <a:t>Overall Plan</a:t>
            </a:r>
            <a:r>
              <a:rPr lang="en-US" altLang="zh-CN" sz="16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SA2#149-E </a:t>
            </a:r>
            <a:r>
              <a:rPr lang="hu-HU" altLang="zh-CN" sz="1200" dirty="0" err="1"/>
              <a:t>Feb</a:t>
            </a:r>
            <a:r>
              <a:rPr lang="hu-HU" altLang="zh-CN" sz="1200" dirty="0"/>
              <a:t> </a:t>
            </a:r>
            <a:r>
              <a:rPr lang="en-US" altLang="zh-CN" sz="1200" dirty="0"/>
              <a:t>(0.25 TU): TR Skeleton, Scope, Architecture Assumptions, Key Issues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SA2#151-E</a:t>
            </a:r>
            <a:r>
              <a:rPr lang="hu-HU" altLang="zh-CN" sz="1200" dirty="0"/>
              <a:t> May</a:t>
            </a:r>
            <a:r>
              <a:rPr lang="en-US" altLang="zh-CN" sz="1200" dirty="0"/>
              <a:t> (0.5 TU): Solution inputs with impact, TR sent for information at SA#96. 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SA2#152-E (0.25 TU): Overall evaluation and conclusion, normative WID, TR  to be sent for approval at SA#97.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SA2#154AH (0.5 TU): Normative work.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SA2#155 (0.5 TU): Normative work. 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200" dirty="0"/>
          </a:p>
          <a:p>
            <a:pPr marL="285750" lvl="1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12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506BE77A-240F-4056-8A43-E031ACA541BD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90213" y="5016346"/>
          <a:ext cx="8774399" cy="50699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5" name="Worksheet" r:id="rId5" imgW="9366139" imgH="558888" progId="Excel.Sheet.12">
                  <p:embed/>
                </p:oleObj>
              </mc:Choice>
              <mc:Fallback>
                <p:oleObj name="Worksheet" r:id="rId5" imgW="9366139" imgH="558888" progId="Excel.Sheet.12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506BE77A-240F-4056-8A43-E031ACA541B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90213" y="5016346"/>
                        <a:ext cx="8774399" cy="50699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261469472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FS_</a:t>
            </a:r>
            <a:r>
              <a:rPr lang="hu-HU" altLang="de-DE" sz="2800" b="1" dirty="0"/>
              <a:t> </a:t>
            </a:r>
            <a:r>
              <a:rPr lang="hu-HU" altLang="de-DE" sz="2800" b="1" dirty="0" err="1"/>
              <a:t>DetNet</a:t>
            </a:r>
            <a:r>
              <a:rPr lang="en-US" altLang="de-DE" sz="2800" b="1" dirty="0"/>
              <a:t> Status at SA#9</a:t>
            </a:r>
            <a:r>
              <a:rPr lang="hu-HU" altLang="de-DE" sz="2800" b="1" dirty="0"/>
              <a:t>7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3995497428"/>
              </p:ext>
            </p:extLst>
          </p:nvPr>
        </p:nvGraphicFramePr>
        <p:xfrm>
          <a:off x="0" y="1324459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6134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863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FS_DetNet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Study on 5GS </a:t>
                      </a:r>
                      <a:r>
                        <a:rPr lang="en-US" sz="1400" b="1" i="0" u="none" strike="noStrike" dirty="0" err="1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DetNet</a:t>
                      </a:r>
                      <a:r>
                        <a:rPr lang="en-US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 interworking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hu-HU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7</a:t>
                      </a: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0% -&gt; </a:t>
                      </a:r>
                      <a:r>
                        <a:rPr lang="hu-HU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9</a:t>
                      </a: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0 %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March, 23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SP-211633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5" y="2462307"/>
            <a:ext cx="7587892" cy="2721943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dirty="0"/>
              <a:t>Progress since SA#9</a:t>
            </a:r>
            <a:r>
              <a:rPr lang="hu-HU" altLang="de-DE" sz="1600" dirty="0"/>
              <a:t>6</a:t>
            </a:r>
            <a:r>
              <a:rPr lang="de-DE" alt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hu-HU" altLang="de-DE" sz="1200" dirty="0" err="1"/>
              <a:t>Solution</a:t>
            </a:r>
            <a:r>
              <a:rPr lang="hu-HU" altLang="de-DE" sz="1200" dirty="0"/>
              <a:t> </a:t>
            </a:r>
            <a:r>
              <a:rPr lang="hu-HU" altLang="de-DE" sz="1200" dirty="0" err="1"/>
              <a:t>updates</a:t>
            </a:r>
            <a:r>
              <a:rPr lang="hu-HU" altLang="de-DE" sz="1200" dirty="0"/>
              <a:t> </a:t>
            </a:r>
            <a:r>
              <a:rPr lang="hu-HU" altLang="de-DE" sz="1200" dirty="0" err="1"/>
              <a:t>have</a:t>
            </a:r>
            <a:r>
              <a:rPr lang="hu-HU" altLang="de-DE" sz="1200" dirty="0"/>
              <a:t> </a:t>
            </a:r>
            <a:r>
              <a:rPr lang="hu-HU" altLang="de-DE" sz="1200" dirty="0" err="1"/>
              <a:t>been</a:t>
            </a:r>
            <a:r>
              <a:rPr lang="hu-HU" altLang="de-DE" sz="1200" dirty="0"/>
              <a:t> </a:t>
            </a:r>
            <a:r>
              <a:rPr lang="hu-HU" altLang="de-DE" sz="1200" dirty="0" err="1"/>
              <a:t>documents</a:t>
            </a:r>
            <a:r>
              <a:rPr lang="hu-HU" altLang="de-DE" sz="1200" dirty="0"/>
              <a:t> in </a:t>
            </a:r>
            <a:r>
              <a:rPr lang="hu-HU" altLang="de-DE" sz="1200" dirty="0" err="1"/>
              <a:t>the</a:t>
            </a:r>
            <a:r>
              <a:rPr lang="hu-HU" altLang="de-DE" sz="1200" dirty="0"/>
              <a:t> TR: S2-2207431, S2-2205</a:t>
            </a:r>
            <a:r>
              <a:rPr lang="en-US" altLang="de-DE" sz="1200"/>
              <a:t>7</a:t>
            </a:r>
            <a:r>
              <a:rPr lang="hu-HU" altLang="de-DE" sz="1200"/>
              <a:t>22</a:t>
            </a:r>
            <a:r>
              <a:rPr lang="hu-HU" altLang="de-DE" sz="1200" dirty="0"/>
              <a:t>, S2-2205883, S2-2207433, S2-2207434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hu-HU" altLang="de-DE" sz="1200" dirty="0" err="1"/>
              <a:t>Conclusions</a:t>
            </a:r>
            <a:r>
              <a:rPr lang="hu-HU" altLang="de-DE" sz="1200" dirty="0"/>
              <a:t> </a:t>
            </a:r>
            <a:r>
              <a:rPr lang="hu-HU" altLang="de-DE" sz="1200" dirty="0" err="1"/>
              <a:t>have</a:t>
            </a:r>
            <a:r>
              <a:rPr lang="hu-HU" altLang="de-DE" sz="1200" dirty="0"/>
              <a:t> </a:t>
            </a:r>
            <a:r>
              <a:rPr lang="hu-HU" altLang="de-DE" sz="1200" dirty="0" err="1"/>
              <a:t>been</a:t>
            </a:r>
            <a:r>
              <a:rPr lang="hu-HU" altLang="de-DE" sz="1200" dirty="0"/>
              <a:t> </a:t>
            </a:r>
            <a:r>
              <a:rPr lang="hu-HU" altLang="de-DE" sz="1200" dirty="0" err="1"/>
              <a:t>documented</a:t>
            </a:r>
            <a:r>
              <a:rPr lang="hu-HU" altLang="de-DE" sz="1200" dirty="0"/>
              <a:t> in </a:t>
            </a:r>
            <a:r>
              <a:rPr lang="hu-HU" altLang="de-DE" sz="1200" dirty="0" err="1"/>
              <a:t>the</a:t>
            </a:r>
            <a:r>
              <a:rPr lang="hu-HU" altLang="de-DE" sz="1200" dirty="0"/>
              <a:t> TR </a:t>
            </a:r>
            <a:r>
              <a:rPr lang="hu-HU" altLang="de-DE" sz="1200" dirty="0" err="1"/>
              <a:t>as</a:t>
            </a:r>
            <a:r>
              <a:rPr lang="hu-HU" altLang="de-DE" sz="1200" dirty="0"/>
              <a:t> </a:t>
            </a:r>
            <a:r>
              <a:rPr lang="hu-HU" altLang="de-DE" sz="1200" dirty="0" err="1"/>
              <a:t>agreed</a:t>
            </a:r>
            <a:r>
              <a:rPr lang="hu-HU" altLang="de-DE" sz="1200" dirty="0"/>
              <a:t> in S2-2207430. </a:t>
            </a:r>
            <a:endParaRPr lang="en-US" altLang="de-DE" sz="1200" dirty="0"/>
          </a:p>
          <a:p>
            <a:pPr marL="742950" marR="0" lvl="1" indent="-28575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de-DE" altLang="de-DE" sz="12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rPr>
              <a:t>FS_</a:t>
            </a:r>
            <a:r>
              <a:rPr kumimoji="0" lang="hu-HU" altLang="de-DE" sz="12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rPr>
              <a:t>DetNet </a:t>
            </a:r>
            <a:r>
              <a:rPr kumimoji="0" lang="de-DE" altLang="de-DE" sz="12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rPr>
              <a:t> TR 23.700-</a:t>
            </a:r>
            <a:r>
              <a:rPr kumimoji="0" lang="hu-HU" altLang="de-DE" sz="12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rPr>
              <a:t>46</a:t>
            </a:r>
            <a:r>
              <a:rPr kumimoji="0" lang="de-DE" altLang="de-DE" sz="12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rPr>
              <a:t> v</a:t>
            </a:r>
            <a:r>
              <a:rPr kumimoji="0" lang="hu-HU" altLang="de-DE" sz="12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rPr>
              <a:t>1</a:t>
            </a:r>
            <a:r>
              <a:rPr kumimoji="0" lang="de-DE" altLang="de-DE" sz="12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rPr>
              <a:t>.</a:t>
            </a:r>
            <a:r>
              <a:rPr lang="hu-HU" altLang="de-DE" sz="1200" dirty="0">
                <a:solidFill>
                  <a:prstClr val="black"/>
                </a:solidFill>
                <a:latin typeface="Calibri"/>
              </a:rPr>
              <a:t>1</a:t>
            </a:r>
            <a:r>
              <a:rPr kumimoji="0" lang="de-DE" altLang="de-DE" sz="12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rPr>
              <a:t>.0 is </a:t>
            </a:r>
            <a:r>
              <a:rPr kumimoji="0" lang="de-DE" altLang="de-DE" sz="12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rPr>
              <a:t>available</a:t>
            </a:r>
            <a:r>
              <a:rPr kumimoji="0" lang="de-DE" altLang="de-DE" sz="12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rPr>
              <a:t>.</a:t>
            </a:r>
            <a:endParaRPr kumimoji="0" lang="hu-HU" altLang="de-DE" sz="12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</a:endParaRPr>
          </a:p>
          <a:p>
            <a:pPr marL="742950" marR="0" lvl="1" indent="-28575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hu-HU" altLang="de-DE" sz="1200" dirty="0">
                <a:solidFill>
                  <a:prstClr val="black"/>
                </a:solidFill>
                <a:latin typeface="Calibri"/>
              </a:rPr>
              <a:t>An LS is </a:t>
            </a:r>
            <a:r>
              <a:rPr lang="hu-HU" altLang="de-DE" sz="1200" dirty="0" err="1">
                <a:solidFill>
                  <a:prstClr val="black"/>
                </a:solidFill>
                <a:latin typeface="Calibri"/>
              </a:rPr>
              <a:t>sent</a:t>
            </a:r>
            <a:r>
              <a:rPr lang="hu-HU" altLang="de-DE" sz="1200" dirty="0">
                <a:solidFill>
                  <a:prstClr val="black"/>
                </a:solidFill>
                <a:latin typeface="Calibri"/>
              </a:rPr>
              <a:t> to IETF in S2-2207432</a:t>
            </a:r>
            <a:endParaRPr lang="en-US" altLang="de-DE" sz="12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sz="1600" dirty="0">
                <a:ea typeface="+mn-ea"/>
                <a:cs typeface="+mn-cs"/>
              </a:rPr>
              <a:t>RAN impacts and dependencies:</a:t>
            </a:r>
            <a:endParaRPr lang="de-DE" sz="160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200" dirty="0"/>
              <a:t>None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600" dirty="0"/>
              <a:t>Next </a:t>
            </a:r>
            <a:r>
              <a:rPr lang="de-DE" sz="1600" dirty="0" err="1"/>
              <a:t>steps</a:t>
            </a:r>
            <a:r>
              <a:rPr lang="de-DE" sz="1600" dirty="0"/>
              <a:t>:</a:t>
            </a:r>
            <a:endParaRPr lang="hu-HU" sz="16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hu-HU" sz="1200" dirty="0"/>
              <a:t>Offline </a:t>
            </a:r>
            <a:r>
              <a:rPr lang="hu-HU" sz="1200" dirty="0" err="1"/>
              <a:t>coordination</a:t>
            </a:r>
            <a:r>
              <a:rPr lang="hu-HU" sz="1200" dirty="0"/>
              <a:t> </a:t>
            </a:r>
            <a:r>
              <a:rPr lang="hu-HU" sz="1200" dirty="0" err="1"/>
              <a:t>before</a:t>
            </a:r>
            <a:r>
              <a:rPr lang="hu-HU" sz="1200" dirty="0"/>
              <a:t> SA2</a:t>
            </a:r>
            <a:r>
              <a:rPr lang="en-US" sz="1200" dirty="0"/>
              <a:t>#</a:t>
            </a:r>
            <a:r>
              <a:rPr lang="hu-HU" sz="1200" dirty="0"/>
              <a:t>154AH</a:t>
            </a:r>
            <a:r>
              <a:rPr lang="en-US" sz="1200" dirty="0"/>
              <a:t> to help resolve open questions. </a:t>
            </a:r>
            <a:endParaRPr lang="hu-HU" sz="12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hu-HU" sz="1200" dirty="0" err="1"/>
              <a:t>Resolve</a:t>
            </a:r>
            <a:r>
              <a:rPr lang="hu-HU" sz="1200" dirty="0"/>
              <a:t> </a:t>
            </a:r>
            <a:r>
              <a:rPr lang="hu-HU" sz="1200" dirty="0" err="1"/>
              <a:t>open</a:t>
            </a:r>
            <a:r>
              <a:rPr lang="hu-HU" sz="1200" dirty="0"/>
              <a:t> </a:t>
            </a:r>
            <a:r>
              <a:rPr lang="hu-HU" sz="1200" dirty="0" err="1"/>
              <a:t>questions</a:t>
            </a:r>
            <a:r>
              <a:rPr lang="hu-HU" sz="1200" dirty="0"/>
              <a:t> in </a:t>
            </a:r>
            <a:r>
              <a:rPr lang="hu-HU" sz="1200" dirty="0" err="1"/>
              <a:t>the</a:t>
            </a:r>
            <a:r>
              <a:rPr lang="hu-HU" sz="1200" dirty="0"/>
              <a:t> TR </a:t>
            </a:r>
            <a:r>
              <a:rPr lang="hu-HU" sz="1200" dirty="0" err="1"/>
              <a:t>conclusions</a:t>
            </a:r>
            <a:endParaRPr lang="hu-HU" sz="12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hu-HU" sz="1200" dirty="0" err="1"/>
              <a:t>Progress</a:t>
            </a:r>
            <a:r>
              <a:rPr lang="hu-HU" sz="1200" dirty="0"/>
              <a:t> </a:t>
            </a:r>
            <a:r>
              <a:rPr lang="hu-HU" sz="1200" dirty="0" err="1"/>
              <a:t>normative</a:t>
            </a:r>
            <a:r>
              <a:rPr lang="hu-HU" sz="1200" dirty="0"/>
              <a:t> </a:t>
            </a:r>
            <a:r>
              <a:rPr lang="hu-HU" sz="1200" dirty="0" err="1"/>
              <a:t>work</a:t>
            </a:r>
            <a:r>
              <a:rPr lang="hu-HU" sz="1200" dirty="0"/>
              <a:t> </a:t>
            </a:r>
            <a:r>
              <a:rPr lang="hu-HU" sz="1200" dirty="0" err="1"/>
              <a:t>according</a:t>
            </a:r>
            <a:r>
              <a:rPr lang="hu-HU" sz="1200" dirty="0"/>
              <a:t> to </a:t>
            </a:r>
            <a:r>
              <a:rPr lang="hu-HU" sz="1200" dirty="0" err="1"/>
              <a:t>the</a:t>
            </a:r>
            <a:r>
              <a:rPr lang="hu-HU" sz="1200" dirty="0"/>
              <a:t> TR </a:t>
            </a:r>
            <a:r>
              <a:rPr lang="hu-HU" sz="1200" dirty="0" err="1"/>
              <a:t>conclusions</a:t>
            </a:r>
            <a:r>
              <a:rPr lang="hu-HU" sz="1200" dirty="0"/>
              <a:t> </a:t>
            </a:r>
            <a:r>
              <a:rPr lang="hu-HU" sz="1200" dirty="0" err="1"/>
              <a:t>as</a:t>
            </a:r>
            <a:r>
              <a:rPr lang="hu-HU" sz="1200" dirty="0"/>
              <a:t> </a:t>
            </a:r>
            <a:r>
              <a:rPr lang="hu-HU" sz="1200" dirty="0" err="1"/>
              <a:t>described</a:t>
            </a:r>
            <a:r>
              <a:rPr lang="hu-HU" sz="1200" dirty="0"/>
              <a:t> in </a:t>
            </a:r>
            <a:r>
              <a:rPr lang="hu-HU" sz="1200" dirty="0" err="1"/>
              <a:t>the</a:t>
            </a:r>
            <a:r>
              <a:rPr lang="hu-HU" sz="1200" dirty="0"/>
              <a:t> WID </a:t>
            </a:r>
            <a:r>
              <a:rPr lang="en-US" altLang="de-DE" sz="1200" dirty="0"/>
              <a:t>in S2-2207865</a:t>
            </a:r>
            <a:endParaRPr lang="de-DE" sz="12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de-DE" sz="12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sz="1200" dirty="0"/>
          </a:p>
          <a:p>
            <a:pPr lvl="1">
              <a:spcBef>
                <a:spcPts val="0"/>
              </a:spcBef>
              <a:spcAft>
                <a:spcPts val="600"/>
              </a:spcAft>
            </a:pPr>
            <a:endParaRPr lang="en-US" altLang="zh-CN" sz="1200" dirty="0"/>
          </a:p>
        </p:txBody>
      </p:sp>
    </p:spTree>
    <p:extLst>
      <p:ext uri="{BB962C8B-B14F-4D97-AF65-F5344CB8AC3E}">
        <p14:creationId xmlns:p14="http://schemas.microsoft.com/office/powerpoint/2010/main" val="1426965948"/>
      </p:ext>
    </p:extLst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922946" y="2239766"/>
            <a:ext cx="701909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36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en-GB" sz="3600" dirty="0"/>
              <a:t> </a:t>
            </a:r>
            <a:r>
              <a:rPr lang="en-US" altLang="de-DE" sz="3600" b="1" dirty="0"/>
              <a:t>FS_</a:t>
            </a:r>
            <a:r>
              <a:rPr lang="hu-HU" altLang="de-DE" sz="3600" b="1" dirty="0" err="1"/>
              <a:t>DetNet</a:t>
            </a:r>
            <a:r>
              <a:rPr lang="hu-HU" altLang="de-DE" sz="3600" b="1" dirty="0"/>
              <a:t> </a:t>
            </a:r>
            <a:r>
              <a:rPr lang="en-US" altLang="de-DE" sz="3600" b="1" dirty="0"/>
              <a:t>Status </a:t>
            </a:r>
            <a:r>
              <a:rPr lang="en-GB" altLang="zh-CN" sz="3600" b="1" dirty="0"/>
              <a:t>Report</a:t>
            </a:r>
            <a:br>
              <a:rPr lang="hu-HU" altLang="zh-CN" sz="3600" b="1" dirty="0"/>
            </a:br>
            <a:r>
              <a:rPr lang="hu-HU" altLang="zh-CN" sz="3600" b="1" dirty="0" err="1"/>
              <a:t>from</a:t>
            </a:r>
            <a:r>
              <a:rPr lang="hu-HU" altLang="zh-CN" sz="3600" b="1" dirty="0"/>
              <a:t> SA2</a:t>
            </a:r>
            <a:r>
              <a:rPr lang="en-US" altLang="zh-CN" sz="3600" b="1" dirty="0"/>
              <a:t>#151</a:t>
            </a:r>
            <a:endParaRPr lang="en-GB" sz="36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000" b="1" dirty="0"/>
            </a:br>
            <a:r>
              <a:rPr lang="hu-HU" altLang="en-US" sz="2000" b="1" dirty="0"/>
              <a:t>György Miklós</a:t>
            </a:r>
            <a:endParaRPr lang="en-GB" sz="1800" b="1" dirty="0">
              <a:latin typeface="Arial" charset="0"/>
            </a:endParaRPr>
          </a:p>
          <a:p>
            <a:pPr>
              <a:lnSpc>
                <a:spcPct val="80000"/>
              </a:lnSpc>
            </a:pPr>
            <a:r>
              <a:rPr lang="en-GB" sz="1800" b="1" dirty="0">
                <a:latin typeface="Arial" charset="0"/>
              </a:rPr>
              <a:t>Ericsson</a:t>
            </a:r>
          </a:p>
          <a:p>
            <a:pPr>
              <a:lnSpc>
                <a:spcPct val="80000"/>
              </a:lnSpc>
              <a:defRPr/>
            </a:pP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8BCA13FBA359294AA43EF6911AD5DC8A" ma:contentTypeVersion="7" ma:contentTypeDescription="Skapa ett nytt dokument." ma:contentTypeScope="" ma:versionID="532236d647694d20dbb90bceff78c514">
  <xsd:schema xmlns:xsd="http://www.w3.org/2001/XMLSchema" xmlns:xs="http://www.w3.org/2001/XMLSchema" xmlns:p="http://schemas.microsoft.com/office/2006/metadata/properties" xmlns:ns2="043863bd-7b34-4180-9e9d-7272754de141" xmlns:ns3="680f3ded-1114-4fac-a0d4-8f1049ddc85b" targetNamespace="http://schemas.microsoft.com/office/2006/metadata/properties" ma:root="true" ma:fieldsID="91bd659feb4d34775702e8993c38b173" ns2:_="" ns3:_="">
    <xsd:import namespace="043863bd-7b34-4180-9e9d-7272754de141"/>
    <xsd:import namespace="680f3ded-1114-4fac-a0d4-8f1049ddc85b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43863bd-7b34-4180-9e9d-7272754de14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KeyPoints" ma:index="1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80f3ded-1114-4fac-a0d4-8f1049ddc85b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Delat med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Delat med information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nehållstyp"/>
        <xsd:element ref="dc:title" minOccurs="0" maxOccurs="1" ma:index="4" ma:displayName="Rubrik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D6C67825-8C3F-4748-8691-0516FC3FC0DC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A195B229-0FAC-41EF-BDC1-1542F634546F}">
  <ds:schemaRefs>
    <ds:schemaRef ds:uri="http://purl.org/dc/elements/1.1/"/>
    <ds:schemaRef ds:uri="http://purl.org/dc/dcmitype/"/>
    <ds:schemaRef ds:uri="http://purl.org/dc/terms/"/>
    <ds:schemaRef ds:uri="http://schemas.openxmlformats.org/package/2006/metadata/core-properties"/>
    <ds:schemaRef ds:uri="http://www.w3.org/XML/1998/namespace"/>
    <ds:schemaRef ds:uri="http://schemas.microsoft.com/office/2006/documentManagement/types"/>
    <ds:schemaRef ds:uri="http://schemas.microsoft.com/office/infopath/2007/PartnerControls"/>
    <ds:schemaRef ds:uri="680f3ded-1114-4fac-a0d4-8f1049ddc85b"/>
    <ds:schemaRef ds:uri="043863bd-7b34-4180-9e9d-7272754de141"/>
    <ds:schemaRef ds:uri="http://schemas.microsoft.com/office/2006/metadata/properties"/>
  </ds:schemaRefs>
</ds:datastoreItem>
</file>

<file path=customXml/itemProps3.xml><?xml version="1.0" encoding="utf-8"?>
<ds:datastoreItem xmlns:ds="http://schemas.openxmlformats.org/officeDocument/2006/customXml" ds:itemID="{B3DCD509-E5A6-4F1A-85D6-566D091F04F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043863bd-7b34-4180-9e9d-7272754de141"/>
    <ds:schemaRef ds:uri="680f3ded-1114-4fac-a0d4-8f1049ddc85b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23019</TotalTime>
  <Words>1610</Words>
  <Application>Microsoft Office PowerPoint</Application>
  <PresentationFormat>On-screen Show (4:3)</PresentationFormat>
  <Paragraphs>237</Paragraphs>
  <Slides>16</Slides>
  <Notes>16</Notes>
  <HiddenSlides>0</HiddenSlides>
  <MMClips>0</MMClips>
  <ScaleCrop>false</ScaleCrop>
  <HeadingPairs>
    <vt:vector size="8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2" baseType="lpstr">
      <vt:lpstr>Arial</vt:lpstr>
      <vt:lpstr>Arial </vt:lpstr>
      <vt:lpstr>Calibri</vt:lpstr>
      <vt:lpstr>Times New Roman</vt:lpstr>
      <vt:lpstr>Office Theme</vt:lpstr>
      <vt:lpstr>Worksheet</vt:lpstr>
      <vt:lpstr>   FS_DetNet and DetNet  Status Report from SA2#154AHE</vt:lpstr>
      <vt:lpstr>FS_ DetNet status after SA2#154AHE</vt:lpstr>
      <vt:lpstr>DetNet status after SA2#154AHE</vt:lpstr>
      <vt:lpstr>FS_ DetNet and DetNet status after SA2#154AHE</vt:lpstr>
      <vt:lpstr>   FS_DetNet Status Report from SA2#152</vt:lpstr>
      <vt:lpstr>FS_ DetNet status after SA2#152E (1/2)</vt:lpstr>
      <vt:lpstr>FS_ DetNet status after SA2#152E (2/2)</vt:lpstr>
      <vt:lpstr>FS_ DetNet Status at SA#97</vt:lpstr>
      <vt:lpstr>   FS_DetNet Status Report from SA2#151</vt:lpstr>
      <vt:lpstr>FS_ DetNet status after SA2#151E (1/2)</vt:lpstr>
      <vt:lpstr>FS_ DetNet status after SA2#151E (2/2)</vt:lpstr>
      <vt:lpstr>FS_ DetNet Status at SA#96</vt:lpstr>
      <vt:lpstr>   FS_DetNet Status Report from SA2#149</vt:lpstr>
      <vt:lpstr>FS_ DetNet status after SA2#149E (1/2)</vt:lpstr>
      <vt:lpstr>FS_ DetNet status after SA2#149E (2/2)</vt:lpstr>
      <vt:lpstr>FS_ DetNet Status at SA#95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Ericsson_0118</cp:lastModifiedBy>
  <cp:revision>1324</cp:revision>
  <dcterms:created xsi:type="dcterms:W3CDTF">2008-08-30T09:32:10Z</dcterms:created>
  <dcterms:modified xsi:type="dcterms:W3CDTF">2023-01-24T01:10:04Z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0x0101008BCA13FBA359294AA43EF6911AD5DC8A</vt:lpwstr>
  </property>
</Properties>
</file>